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71" r:id="rId2"/>
    <p:sldId id="344" r:id="rId3"/>
    <p:sldId id="346" r:id="rId4"/>
    <p:sldId id="347" r:id="rId5"/>
    <p:sldId id="348" r:id="rId6"/>
    <p:sldId id="345" r:id="rId7"/>
    <p:sldId id="275" r:id="rId8"/>
    <p:sldId id="292" r:id="rId9"/>
    <p:sldId id="329" r:id="rId10"/>
    <p:sldId id="330" r:id="rId11"/>
    <p:sldId id="303" r:id="rId12"/>
    <p:sldId id="304" r:id="rId13"/>
    <p:sldId id="305" r:id="rId14"/>
    <p:sldId id="306" r:id="rId15"/>
    <p:sldId id="307" r:id="rId16"/>
    <p:sldId id="321" r:id="rId17"/>
    <p:sldId id="322" r:id="rId18"/>
    <p:sldId id="323" r:id="rId19"/>
    <p:sldId id="320" r:id="rId20"/>
    <p:sldId id="325" r:id="rId21"/>
    <p:sldId id="326" r:id="rId22"/>
    <p:sldId id="324" r:id="rId23"/>
    <p:sldId id="331" r:id="rId24"/>
    <p:sldId id="332" r:id="rId25"/>
    <p:sldId id="333" r:id="rId26"/>
    <p:sldId id="308" r:id="rId27"/>
    <p:sldId id="312" r:id="rId28"/>
    <p:sldId id="334" r:id="rId29"/>
    <p:sldId id="335" r:id="rId30"/>
    <p:sldId id="317" r:id="rId31"/>
    <p:sldId id="336" r:id="rId32"/>
    <p:sldId id="318" r:id="rId33"/>
    <p:sldId id="319" r:id="rId34"/>
    <p:sldId id="302" r:id="rId35"/>
    <p:sldId id="291" r:id="rId36"/>
    <p:sldId id="342" r:id="rId37"/>
    <p:sldId id="343" r:id="rId38"/>
    <p:sldId id="328" r:id="rId39"/>
    <p:sldId id="327" r:id="rId40"/>
    <p:sldId id="282" r:id="rId41"/>
    <p:sldId id="283" r:id="rId42"/>
    <p:sldId id="266" r:id="rId43"/>
    <p:sldId id="340" r:id="rId44"/>
  </p:sldIdLst>
  <p:sldSz cx="9144000" cy="5143500" type="screen16x9"/>
  <p:notesSz cx="7102475" cy="9369425"/>
  <p:defaultTextStyle>
    <a:defPPr>
      <a:defRPr lang="en-US"/>
    </a:defPPr>
    <a:lvl1pPr marL="0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63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23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585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446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07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168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028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890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2">
          <p15:clr>
            <a:srgbClr val="A4A3A4"/>
          </p15:clr>
        </p15:guide>
        <p15:guide id="2" orient="horz" pos="744">
          <p15:clr>
            <a:srgbClr val="A4A3A4"/>
          </p15:clr>
        </p15:guide>
        <p15:guide id="3" pos="522">
          <p15:clr>
            <a:srgbClr val="A4A3A4"/>
          </p15:clr>
        </p15:guide>
        <p15:guide id="4" pos="2904">
          <p15:clr>
            <a:srgbClr val="A4A3A4"/>
          </p15:clr>
        </p15:guide>
        <p15:guide id="5" pos="4622">
          <p15:clr>
            <a:srgbClr val="A4A3A4"/>
          </p15:clr>
        </p15:guide>
        <p15:guide id="6" orient="horz" pos="1256">
          <p15:clr>
            <a:srgbClr val="A4A3A4"/>
          </p15:clr>
        </p15:guide>
        <p15:guide id="7" orient="horz" pos="4989">
          <p15:clr>
            <a:srgbClr val="A4A3A4"/>
          </p15:clr>
        </p15:guide>
        <p15:guide id="8" pos="588">
          <p15:clr>
            <a:srgbClr val="A4A3A4"/>
          </p15:clr>
        </p15:guide>
        <p15:guide id="9" pos="4610">
          <p15:clr>
            <a:srgbClr val="A4A3A4"/>
          </p15:clr>
        </p15:guide>
        <p15:guide id="10" pos="8694">
          <p15:clr>
            <a:srgbClr val="A4A3A4"/>
          </p15:clr>
        </p15:guide>
        <p15:guide id="11" orient="horz" pos="2295">
          <p15:clr>
            <a:srgbClr val="A4A3A4"/>
          </p15:clr>
        </p15:guide>
        <p15:guide id="12" orient="horz" pos="465">
          <p15:clr>
            <a:srgbClr val="A4A3A4"/>
          </p15:clr>
        </p15:guide>
        <p15:guide id="13" orient="horz" pos="785">
          <p15:clr>
            <a:srgbClr val="A4A3A4"/>
          </p15:clr>
        </p15:guide>
        <p15:guide id="14" orient="horz" pos="3107">
          <p15:clr>
            <a:srgbClr val="A4A3A4"/>
          </p15:clr>
        </p15:guide>
        <p15:guide id="15" pos="278">
          <p15:clr>
            <a:srgbClr val="A4A3A4"/>
          </p15:clr>
        </p15:guide>
        <p15:guide id="16" pos="1860">
          <p15:clr>
            <a:srgbClr val="A4A3A4"/>
          </p15:clr>
        </p15:guide>
        <p15:guide id="17" pos="368">
          <p15:clr>
            <a:srgbClr val="A4A3A4"/>
          </p15:clr>
        </p15:guide>
        <p15:guide id="18" pos="2956">
          <p15:clr>
            <a:srgbClr val="A4A3A4"/>
          </p15:clr>
        </p15:guide>
        <p15:guide id="19" pos="54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1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57"/>
    <p:restoredTop sz="90930"/>
  </p:normalViewPr>
  <p:slideViewPr>
    <p:cSldViewPr snapToGrid="0" snapToObjects="1">
      <p:cViewPr>
        <p:scale>
          <a:sx n="100" d="100"/>
          <a:sy n="100" d="100"/>
        </p:scale>
        <p:origin x="2520" y="1376"/>
      </p:cViewPr>
      <p:guideLst>
        <p:guide orient="horz" pos="4592"/>
        <p:guide orient="horz" pos="744"/>
        <p:guide pos="522"/>
        <p:guide pos="2904"/>
        <p:guide pos="4622"/>
        <p:guide orient="horz" pos="1256"/>
        <p:guide orient="horz" pos="4989"/>
        <p:guide pos="588"/>
        <p:guide pos="4610"/>
        <p:guide pos="8694"/>
        <p:guide orient="horz" pos="2295"/>
        <p:guide orient="horz" pos="465"/>
        <p:guide orient="horz" pos="785"/>
        <p:guide orient="horz" pos="3107"/>
        <p:guide pos="278"/>
        <p:guide pos="1860"/>
        <p:guide pos="368"/>
        <p:guide pos="2956"/>
        <p:guide pos="54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951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34A1F-EA47-2A40-8F8A-F3BD2228AE06}" type="datetimeFigureOut">
              <a:rPr lang="en-US" smtClean="0"/>
              <a:t>7/15/17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9775" y="1171575"/>
            <a:ext cx="5622925" cy="3162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508500"/>
            <a:ext cx="5683250" cy="36893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89952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2B1FA-AA6E-A94A-B7B4-1B8B307FB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98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2B1FA-AA6E-A94A-B7B4-1B8B307FB9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72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2B1FA-AA6E-A94A-B7B4-1B8B307FB9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17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2B1FA-AA6E-A94A-B7B4-1B8B307FB9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55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2B1FA-AA6E-A94A-B7B4-1B8B307FB9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2B1FA-AA6E-A94A-B7B4-1B8B307FB9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85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2B1FA-AA6E-A94A-B7B4-1B8B307FB9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97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2B1FA-AA6E-A94A-B7B4-1B8B307FB9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35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2B1FA-AA6E-A94A-B7B4-1B8B307FB9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34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2B1FA-AA6E-A94A-B7B4-1B8B307FB9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18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2B1FA-AA6E-A94A-B7B4-1B8B307FB9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1" name="Picture 10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ox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1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0527" y="2171702"/>
            <a:ext cx="2668911" cy="1833563"/>
          </a:xfrm>
          <a:prstGeom prst="rect">
            <a:avLst/>
          </a:prstGeom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3228653" y="2171702"/>
            <a:ext cx="2668911" cy="1833563"/>
          </a:xfrm>
          <a:prstGeom prst="rect">
            <a:avLst/>
          </a:prstGeom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06779" y="2171702"/>
            <a:ext cx="2668911" cy="1833563"/>
          </a:xfrm>
          <a:prstGeom prst="rect">
            <a:avLst/>
          </a:prstGeom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0527" y="1790700"/>
            <a:ext cx="2668911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228653" y="1790700"/>
            <a:ext cx="2668911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006779" y="1790700"/>
            <a:ext cx="2668911" cy="3175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25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3" name="Picture 22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9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7" name="Picture 16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5" name="Picture 14" descr="20th_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2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rgb_black_1800x600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5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10800000" flipH="1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8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er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15036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 rot="10800000">
            <a:off x="0" y="3434080"/>
            <a:ext cx="9144000" cy="17094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4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12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lo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0800000">
            <a:off x="0" y="3434080"/>
            <a:ext cx="9144000" cy="17094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9" name="Picture 8" descr="juniper_cmyk.png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3519" y="270061"/>
            <a:ext cx="1425624" cy="389759"/>
          </a:xfrm>
          <a:prstGeom prst="rect">
            <a:avLst/>
          </a:prstGeom>
        </p:spPr>
      </p:pic>
      <p:sp>
        <p:nvSpPr>
          <p:cNvPr id="20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chemeClr val="accent1">
              <a:lumMod val="50000"/>
              <a:alpha val="37000"/>
            </a:scheme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6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_2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4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_4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89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_5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4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_3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7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7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48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25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6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0th Annivers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5" name="Picture 14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7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 descr="20th_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2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6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69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6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5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9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38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9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7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7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56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8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_cen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1" name="Picture 10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3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6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1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6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" name="Picture 14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4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1" name="Picture 10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3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1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0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4" name="Picture 13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8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0th Annivers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6" name="Picture 15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8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20th_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24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0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6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" name="Picture 14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7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Title w Content, Left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" y="0"/>
            <a:ext cx="3079748" cy="5143500"/>
          </a:xfrm>
          <a:prstGeom prst="rect">
            <a:avLst/>
          </a:prstGeom>
        </p:spPr>
        <p:txBody>
          <a:bodyPr lIns="68676" tIns="34337" rIns="68676" bIns="34337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085" y="1714502"/>
            <a:ext cx="5304045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3378382" y="1072589"/>
            <a:ext cx="5299952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376083" y="3"/>
            <a:ext cx="4804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20th_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5585" y="337556"/>
            <a:ext cx="687917" cy="392694"/>
          </a:xfrm>
          <a:prstGeom prst="rect">
            <a:avLst/>
          </a:prstGeom>
        </p:spPr>
      </p:pic>
      <p:sp>
        <p:nvSpPr>
          <p:cNvPr id="24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8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" y="0"/>
            <a:ext cx="3079748" cy="5143500"/>
          </a:xfrm>
          <a:prstGeom prst="rect">
            <a:avLst/>
          </a:prstGeom>
        </p:spPr>
        <p:txBody>
          <a:bodyPr lIns="68676" tIns="34337" rIns="68676" bIns="34337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d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3017520" cy="513485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 rot="10800000" flipV="1">
            <a:off x="13546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3" name="Picture 12" descr="junos_platform copy.png"/>
          <p:cNvPicPr>
            <a:picLocks noChangeAspect="1"/>
          </p:cNvPicPr>
          <p:nvPr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7" name="Picture 16" descr="junos_platform.png"/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rgb_black_1800x600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3017520" cy="515524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rot="10800000">
            <a:off x="-11853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3" name="Picture 12" descr="junos_platform copy.png"/>
          <p:cNvPicPr>
            <a:picLocks noChangeAspect="1"/>
          </p:cNvPicPr>
          <p:nvPr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8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d_2.jpg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3017520" cy="5134855"/>
          </a:xfrm>
          <a:prstGeom prst="rect">
            <a:avLst/>
          </a:prstGeom>
        </p:spPr>
      </p:pic>
      <p:pic>
        <p:nvPicPr>
          <p:cNvPr id="13" name="Picture 12" descr="junos_platform copy.png"/>
          <p:cNvPicPr>
            <a:picLocks noChangeAspect="1"/>
          </p:cNvPicPr>
          <p:nvPr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 rot="10800000">
            <a:off x="-3387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v_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3017520" cy="514928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rot="10800000">
            <a:off x="-3387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3" name="Picture 12" descr="junos_platform copy.png"/>
          <p:cNvPicPr>
            <a:picLocks noChangeAspect="1"/>
          </p:cNvPicPr>
          <p:nvPr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9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Left, Content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7" name="Picture 16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373591" y="1048943"/>
            <a:ext cx="2301218" cy="2619375"/>
          </a:xfrm>
          <a:prstGeom prst="rect">
            <a:avLst/>
          </a:prstGeom>
        </p:spPr>
        <p:txBody>
          <a:bodyPr lIns="68676" tIns="34337" rIns="68676" bIns="34337" anchor="ctr" anchorCtr="0"/>
          <a:lstStyle>
            <a:lvl1pPr marL="0" indent="0" algn="r">
              <a:lnSpc>
                <a:spcPct val="95000"/>
              </a:lnSpc>
              <a:spcBef>
                <a:spcPts val="563"/>
              </a:spcBef>
              <a:buNone/>
              <a:defRPr sz="2900" spc="-38" baseline="0">
                <a:solidFill>
                  <a:schemeClr val="tx1"/>
                </a:solidFill>
              </a:defRPr>
            </a:lvl1pPr>
            <a:lvl2pPr marL="342863" indent="0" algn="r">
              <a:lnSpc>
                <a:spcPct val="95000"/>
              </a:lnSpc>
              <a:spcBef>
                <a:spcPts val="0"/>
              </a:spcBef>
              <a:buNone/>
              <a:defRPr sz="2700" spc="-38" baseline="0">
                <a:solidFill>
                  <a:srgbClr val="344A58"/>
                </a:solidFill>
              </a:defRPr>
            </a:lvl2pPr>
            <a:lvl3pPr marL="685723" indent="0" algn="r">
              <a:lnSpc>
                <a:spcPct val="95000"/>
              </a:lnSpc>
              <a:spcBef>
                <a:spcPts val="0"/>
              </a:spcBef>
              <a:buNone/>
              <a:defRPr sz="2700" spc="-38" baseline="0">
                <a:solidFill>
                  <a:srgbClr val="344A58"/>
                </a:solidFill>
              </a:defRPr>
            </a:lvl3pPr>
            <a:lvl4pPr marL="1028582" indent="0" algn="r">
              <a:lnSpc>
                <a:spcPct val="95000"/>
              </a:lnSpc>
              <a:spcBef>
                <a:spcPts val="0"/>
              </a:spcBef>
              <a:buNone/>
              <a:defRPr sz="2700" spc="-38" baseline="0">
                <a:solidFill>
                  <a:srgbClr val="344A58"/>
                </a:solidFill>
              </a:defRPr>
            </a:lvl4pPr>
            <a:lvl5pPr marL="1371443" indent="0" algn="r">
              <a:lnSpc>
                <a:spcPct val="95000"/>
              </a:lnSpc>
              <a:spcBef>
                <a:spcPts val="0"/>
              </a:spcBef>
              <a:buNone/>
              <a:defRPr sz="2700" spc="-38" baseline="0">
                <a:solidFill>
                  <a:srgbClr val="344A58"/>
                </a:solidFill>
              </a:defRPr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75140" y="1213186"/>
            <a:ext cx="0" cy="2544863"/>
          </a:xfrm>
          <a:prstGeom prst="line">
            <a:avLst/>
          </a:prstGeom>
          <a:ln w="6350" cmpd="sng">
            <a:solidFill>
              <a:srgbClr val="344A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382851" y="1465860"/>
            <a:ext cx="4854773" cy="688578"/>
          </a:xfrm>
          <a:prstGeom prst="rect">
            <a:avLst/>
          </a:prstGeom>
        </p:spPr>
        <p:txBody>
          <a:bodyPr lIns="57139" tIns="28571" rIns="57139" bIns="28571" anchor="ctr" anchorCtr="0">
            <a:norm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382851" y="2918925"/>
            <a:ext cx="4854773" cy="688578"/>
          </a:xfrm>
          <a:prstGeom prst="rect">
            <a:avLst/>
          </a:prstGeom>
        </p:spPr>
        <p:txBody>
          <a:bodyPr lIns="57139" tIns="28571" rIns="57139" bIns="28571" anchor="ctr" anchorCtr="0">
            <a:norm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6" name="Picture 15" descr="20th_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5585" y="337556"/>
            <a:ext cx="687917" cy="392694"/>
          </a:xfrm>
          <a:prstGeom prst="rect">
            <a:avLst/>
          </a:prstGeom>
        </p:spPr>
      </p:pic>
      <p:sp>
        <p:nvSpPr>
          <p:cNvPr id="23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1" name="Picture 20" descr="juniper_rgb_black_1800x600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_Sub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1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170250"/>
            <a:ext cx="9144000" cy="3973250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pic>
        <p:nvPicPr>
          <p:cNvPr id="11" name="Picture 10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ptional Background 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wht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6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Optional Background 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wht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0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Optional Background 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5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Optional Background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5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8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5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wht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20th 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junos_platform copy.png"/>
          <p:cNvPicPr>
            <a:picLocks noChangeAspect="1"/>
          </p:cNvPicPr>
          <p:nvPr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6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67651" y="1"/>
            <a:ext cx="804333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39" tIns="28571" rIns="57139" bIns="28571" rtlCol="0" anchor="ctr"/>
          <a:lstStyle/>
          <a:p>
            <a:pPr algn="ctr"/>
            <a:endParaRPr lang="en-US" sz="900">
              <a:latin typeface="Arial"/>
              <a:cs typeface="Arial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334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4" name="Picture 23" descr="20th_1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985" y="348139"/>
            <a:ext cx="687917" cy="39269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wht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9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Picture 17" descr="junos_platform copy.png"/>
          <p:cNvPicPr>
            <a:picLocks noChangeAspect="1"/>
          </p:cNvPicPr>
          <p:nvPr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wht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2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a_20th 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junos_platform copy.png"/>
          <p:cNvPicPr>
            <a:picLocks noChangeAspect="1"/>
          </p:cNvPicPr>
          <p:nvPr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6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67651" y="1"/>
            <a:ext cx="804333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39" tIns="28571" rIns="57139" bIns="28571" rtlCol="0" anchor="ctr"/>
          <a:lstStyle/>
          <a:p>
            <a:pPr algn="ctr"/>
            <a:endParaRPr lang="en-US" sz="9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334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20th_1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985" y="348139"/>
            <a:ext cx="687917" cy="39269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wht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9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med_1.png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4" name="Picture 23" descr="juniper_wht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6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ub and Content 20th Annivers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6" name="Picture 15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8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20th_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3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3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8.png"/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Picture 17" descr="junos_platform copy.png"/>
          <p:cNvPicPr>
            <a:picLocks noChangeAspect="1"/>
          </p:cNvPicPr>
          <p:nvPr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5" name="Picture 24" descr="juniper_wht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7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1a.png"/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60234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4" name="Picture 23" descr="juniper_wht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gov_3.png"/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4" name="Picture 23" descr="juniper_wht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8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5.png"/>
          <p:cNvPicPr>
            <a:picLocks noChangeAspect="1"/>
          </p:cNvPicPr>
          <p:nvPr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Picture 17" descr="junos_platform copy.png"/>
          <p:cNvPicPr>
            <a:picLocks noChangeAspect="1"/>
          </p:cNvPicPr>
          <p:nvPr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5" name="Picture 24" descr="juniper_wht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5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3" name="Picture 2" descr="med_2.pn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6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" name="Picture 14" descr="juniper_wht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0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 descr="junos_platform copy.png"/>
          <p:cNvPicPr>
            <a:picLocks noChangeAspect="1"/>
          </p:cNvPicPr>
          <p:nvPr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Picture 9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4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E1E1E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E1E1E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5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E1E1E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0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4" name="Picture 13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6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898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16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13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</a:t>
            </a:r>
            <a:endParaRPr lang="en-US" dirty="0"/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448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1" name="Picture 20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114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609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y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753535"/>
            <a:ext cx="9143999" cy="1447798"/>
          </a:xfrm>
          <a:prstGeom prst="rect">
            <a:avLst/>
          </a:prstGeom>
          <a:solidFill>
            <a:srgbClr val="0A658D">
              <a:alpha val="32000"/>
            </a:srgbClr>
          </a:solidFill>
          <a:ln>
            <a:noFill/>
          </a:ln>
        </p:spPr>
        <p:txBody>
          <a:bodyPr wrap="square" lIns="45643" tIns="22821" rIns="45643" bIns="22821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8800" b="1" spc="-300" dirty="0" smtClean="0">
                <a:solidFill>
                  <a:schemeClr val="bg1"/>
                </a:solidFill>
                <a:effectLst>
                  <a:outerShdw blurRad="24765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Thank you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535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22013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54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y_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753535"/>
            <a:ext cx="9143999" cy="1447798"/>
          </a:xfrm>
          <a:prstGeom prst="rect">
            <a:avLst/>
          </a:prstGeom>
          <a:solidFill>
            <a:srgbClr val="0A658D">
              <a:alpha val="32000"/>
            </a:srgbClr>
          </a:solidFill>
          <a:ln>
            <a:noFill/>
          </a:ln>
        </p:spPr>
        <p:txBody>
          <a:bodyPr wrap="square" lIns="45643" tIns="22821" rIns="45643" bIns="22821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8800" b="1" spc="-300" dirty="0" smtClean="0">
                <a:solidFill>
                  <a:schemeClr val="bg1"/>
                </a:solidFill>
                <a:effectLst>
                  <a:outerShdw blurRad="24765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Thank you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535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22013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26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7" name="Picture 16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9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5" name="Picture 14" descr="20th_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4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rgb_black_1800x600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3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y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753535"/>
            <a:ext cx="9143999" cy="1447798"/>
          </a:xfrm>
          <a:prstGeom prst="rect">
            <a:avLst/>
          </a:prstGeom>
          <a:solidFill>
            <a:srgbClr val="0A658D">
              <a:alpha val="32000"/>
            </a:srgbClr>
          </a:solidFill>
          <a:ln>
            <a:noFill/>
          </a:ln>
        </p:spPr>
        <p:txBody>
          <a:bodyPr wrap="square" lIns="45643" tIns="22821" rIns="45643" bIns="22821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8800" b="1" spc="-300" dirty="0" smtClean="0">
                <a:solidFill>
                  <a:schemeClr val="bg1"/>
                </a:solidFill>
                <a:effectLst>
                  <a:outerShdw blurRad="24765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Thank you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535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22013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8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577" y="645747"/>
            <a:ext cx="8229601" cy="3693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30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620">
              <a:lnSpc>
                <a:spcPct val="80000"/>
              </a:lnSpc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7" y="1642687"/>
            <a:ext cx="8229601" cy="3051807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defRPr sz="2000" baseline="0">
                <a:solidFill>
                  <a:schemeClr val="accent2"/>
                </a:solidFill>
              </a:defRPr>
            </a:lvl1pPr>
            <a:lvl2pPr marL="557178" indent="-21429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75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73" indent="-171440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5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30501" y="1072589"/>
            <a:ext cx="8229719" cy="37028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79" indent="0">
              <a:buNone/>
              <a:defRPr sz="2125">
                <a:solidFill>
                  <a:schemeClr val="tx1"/>
                </a:solidFill>
              </a:defRPr>
            </a:lvl2pPr>
            <a:lvl3pPr marL="685757" indent="0">
              <a:buNone/>
              <a:defRPr sz="1500">
                <a:solidFill>
                  <a:schemeClr val="tx1"/>
                </a:solidFill>
              </a:defRPr>
            </a:lvl3pPr>
            <a:lvl4pPr marL="1028633" indent="0">
              <a:buNone/>
              <a:defRPr sz="1438">
                <a:solidFill>
                  <a:schemeClr val="tx1"/>
                </a:solidFill>
              </a:defRPr>
            </a:lvl4pPr>
            <a:lvl5pPr marL="1371511" indent="0">
              <a:buNone/>
              <a:defRPr sz="143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805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ox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junos_platform copy.png"/>
          <p:cNvPicPr>
            <a:picLocks noChangeAspect="1"/>
          </p:cNvPicPr>
          <p:nvPr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1" name="Rectangle 26"/>
          <p:cNvSpPr>
            <a:spLocks noChangeArrowheads="1"/>
          </p:cNvSpPr>
          <p:nvPr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0527" y="2171702"/>
            <a:ext cx="2668911" cy="1833563"/>
          </a:xfrm>
          <a:prstGeom prst="rect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3228653" y="2171702"/>
            <a:ext cx="2668911" cy="1833563"/>
          </a:xfrm>
          <a:prstGeom prst="rect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06779" y="2171702"/>
            <a:ext cx="2668911" cy="1833563"/>
          </a:xfrm>
          <a:prstGeom prst="rect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0527" y="1790700"/>
            <a:ext cx="2668911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mpd="sng">
            <a:solidFill>
              <a:schemeClr val="accent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228653" y="1790700"/>
            <a:ext cx="2668911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 cmpd="sng">
            <a:solidFill>
              <a:schemeClr val="accent4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006779" y="1790700"/>
            <a:ext cx="2668911" cy="3175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mpd="sng">
            <a:solidFill>
              <a:schemeClr val="accent5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25" name="Rectangle 4"/>
          <p:cNvSpPr/>
          <p:nvPr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3" name="Picture 22" descr="juniper_rgb_black_1800x60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0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theme" Target="../theme/theme1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56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877" r:id="rId2"/>
    <p:sldLayoutId id="2147483862" r:id="rId3"/>
    <p:sldLayoutId id="2147483878" r:id="rId4"/>
    <p:sldLayoutId id="2147483861" r:id="rId5"/>
    <p:sldLayoutId id="2147483879" r:id="rId6"/>
    <p:sldLayoutId id="2147483855" r:id="rId7"/>
    <p:sldLayoutId id="2147483880" r:id="rId8"/>
    <p:sldLayoutId id="2147483874" r:id="rId9"/>
    <p:sldLayoutId id="2147483960" r:id="rId10"/>
    <p:sldLayoutId id="2147483881" r:id="rId11"/>
    <p:sldLayoutId id="2147483907" r:id="rId12"/>
    <p:sldLayoutId id="2147483908" r:id="rId13"/>
    <p:sldLayoutId id="2147483909" r:id="rId14"/>
    <p:sldLayoutId id="2147483910" r:id="rId15"/>
    <p:sldLayoutId id="2147483911" r:id="rId16"/>
    <p:sldLayoutId id="2147483912" r:id="rId17"/>
    <p:sldLayoutId id="2147483913" r:id="rId18"/>
    <p:sldLayoutId id="2147483915" r:id="rId19"/>
    <p:sldLayoutId id="2147483916" r:id="rId20"/>
    <p:sldLayoutId id="2147483918" r:id="rId21"/>
    <p:sldLayoutId id="2147483919" r:id="rId22"/>
    <p:sldLayoutId id="2147483920" r:id="rId23"/>
    <p:sldLayoutId id="2147483921" r:id="rId24"/>
    <p:sldLayoutId id="2147483935" r:id="rId25"/>
    <p:sldLayoutId id="2147483936" r:id="rId26"/>
    <p:sldLayoutId id="2147483937" r:id="rId27"/>
    <p:sldLayoutId id="2147483938" r:id="rId28"/>
    <p:sldLayoutId id="2147483939" r:id="rId29"/>
    <p:sldLayoutId id="2147483940" r:id="rId30"/>
    <p:sldLayoutId id="2147483941" r:id="rId31"/>
    <p:sldLayoutId id="2147483942" r:id="rId32"/>
    <p:sldLayoutId id="2147483833" r:id="rId33"/>
    <p:sldLayoutId id="2147483863" r:id="rId34"/>
    <p:sldLayoutId id="2147483859" r:id="rId35"/>
    <p:sldLayoutId id="2147483857" r:id="rId36"/>
    <p:sldLayoutId id="2147483856" r:id="rId37"/>
    <p:sldLayoutId id="2147483864" r:id="rId38"/>
    <p:sldLayoutId id="2147483858" r:id="rId39"/>
    <p:sldLayoutId id="2147483838" r:id="rId40"/>
    <p:sldLayoutId id="2147483832" r:id="rId41"/>
    <p:sldLayoutId id="2147483826" r:id="rId42"/>
    <p:sldLayoutId id="2147483844" r:id="rId43"/>
    <p:sldLayoutId id="2147483846" r:id="rId44"/>
    <p:sldLayoutId id="2147483928" r:id="rId45"/>
    <p:sldLayoutId id="2147483929" r:id="rId46"/>
    <p:sldLayoutId id="2147483930" r:id="rId47"/>
    <p:sldLayoutId id="2147483931" r:id="rId48"/>
    <p:sldLayoutId id="2147483824" r:id="rId49"/>
    <p:sldLayoutId id="2147483845" r:id="rId50"/>
    <p:sldLayoutId id="2147483827" r:id="rId51"/>
    <p:sldLayoutId id="2147483945" r:id="rId52"/>
    <p:sldLayoutId id="2147483944" r:id="rId53"/>
    <p:sldLayoutId id="2147483959" r:id="rId54"/>
    <p:sldLayoutId id="2147483943" r:id="rId55"/>
    <p:sldLayoutId id="2147483892" r:id="rId56"/>
    <p:sldLayoutId id="2147483866" r:id="rId57"/>
    <p:sldLayoutId id="2147483906" r:id="rId58"/>
    <p:sldLayoutId id="2147483922" r:id="rId59"/>
    <p:sldLayoutId id="2147483923" r:id="rId60"/>
    <p:sldLayoutId id="2147483924" r:id="rId61"/>
    <p:sldLayoutId id="2147483925" r:id="rId62"/>
    <p:sldLayoutId id="2147483926" r:id="rId63"/>
    <p:sldLayoutId id="2147483927" r:id="rId64"/>
    <p:sldLayoutId id="2147483867" r:id="rId65"/>
    <p:sldLayoutId id="2147483946" r:id="rId66"/>
    <p:sldLayoutId id="2147483947" r:id="rId67"/>
    <p:sldLayoutId id="2147483948" r:id="rId68"/>
    <p:sldLayoutId id="2147483949" r:id="rId69"/>
    <p:sldLayoutId id="2147483950" r:id="rId70"/>
    <p:sldLayoutId id="2147483951" r:id="rId71"/>
    <p:sldLayoutId id="2147483952" r:id="rId72"/>
    <p:sldLayoutId id="2147483953" r:id="rId73"/>
    <p:sldLayoutId id="2147483955" r:id="rId74"/>
    <p:sldLayoutId id="2147483958" r:id="rId75"/>
    <p:sldLayoutId id="2147483956" r:id="rId76"/>
    <p:sldLayoutId id="2147483957" r:id="rId77"/>
    <p:sldLayoutId id="2147483932" r:id="rId78"/>
    <p:sldLayoutId id="2147483933" r:id="rId79"/>
    <p:sldLayoutId id="2147483934" r:id="rId80"/>
    <p:sldLayoutId id="2147483961" r:id="rId8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342863" rtl="0" eaLnBrk="1" latinLnBrk="0" hangingPunct="1">
        <a:spcBef>
          <a:spcPct val="0"/>
        </a:spcBef>
        <a:buNone/>
        <a:defRPr sz="2500" b="1" i="0" kern="1200">
          <a:solidFill>
            <a:schemeClr val="accent6"/>
          </a:solidFill>
          <a:latin typeface="Arial"/>
          <a:ea typeface="+mj-ea"/>
          <a:cs typeface="Arial"/>
        </a:defRPr>
      </a:lvl1pPr>
    </p:titleStyle>
    <p:bodyStyle>
      <a:lvl1pPr marL="257147" indent="-257147" algn="l" defTabSz="34286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1pPr>
      <a:lvl2pPr marL="557150" indent="-214289" algn="l" defTabSz="342863" rtl="0" eaLnBrk="1" latinLnBrk="0" hangingPunct="1">
        <a:spcBef>
          <a:spcPct val="20000"/>
        </a:spcBef>
        <a:buFont typeface="Arial"/>
        <a:buChar char="–"/>
        <a:defRPr sz="23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2pPr>
      <a:lvl3pPr marL="857155" indent="-171432" algn="l" defTabSz="3428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3pPr>
      <a:lvl4pPr marL="1200013" indent="-171432" algn="l" defTabSz="342863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4pPr>
      <a:lvl5pPr marL="1542875" indent="-171432" algn="l" defTabSz="342863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5pPr>
      <a:lvl6pPr marL="1885736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98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61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22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3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23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85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46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07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68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28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90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vignitin/SG-Ansible-Trainin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dropbox.com/sh/jb8niq3b6suvbcg/AAC3cWY_4mGsCWrrF-qY0wtoa?dl=0" TargetMode="External"/><Relationship Id="rId3" Type="http://schemas.openxmlformats.org/officeDocument/2006/relationships/hyperlink" Target="https://github.com/vignitin/SG-Ansible-Traini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nsible.com/ansible/list_of_network_modules.html#junos" TargetMode="External"/><Relationship Id="rId4" Type="http://schemas.openxmlformats.org/officeDocument/2006/relationships/hyperlink" Target="https://galaxy.ansible.com/Juniper/junos/" TargetMode="External"/><Relationship Id="rId5" Type="http://schemas.openxmlformats.org/officeDocument/2006/relationships/hyperlink" Target="https://github.com/Juniper/ansible-junos-stdlib" TargetMode="External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readme.md/" TargetMode="External"/><Relationship Id="rId4" Type="http://schemas.openxmlformats.org/officeDocument/2006/relationships/hyperlink" Target="https://github.com/vignitin/flapper-news.git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NPRAutomate/ansible-junos-evpn-vxlan" TargetMode="External"/><Relationship Id="rId4" Type="http://schemas.openxmlformats.org/officeDocument/2006/relationships/hyperlink" Target="http://junos-ansible-modules.readthedocs.io/en/1.4.0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iper/open-nti" TargetMode="External"/><Relationship Id="rId4" Type="http://schemas.openxmlformats.org/officeDocument/2006/relationships/hyperlink" Target="https://github.com/dgarros/rav-ipfabric-demo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82398"/>
            <a:ext cx="5378244" cy="1923604"/>
          </a:xfrm>
        </p:spPr>
        <p:txBody>
          <a:bodyPr anchor="ctr"/>
          <a:lstStyle/>
          <a:p>
            <a:r>
              <a:rPr lang="en-US" dirty="0" smtClean="0"/>
              <a:t>Ansible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Harry Toolseram &amp; Nitin Vig</a:t>
            </a:r>
          </a:p>
          <a:p>
            <a:r>
              <a:rPr lang="en-US" dirty="0" smtClean="0"/>
              <a:t>July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5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>
          <a:xfrm>
            <a:off x="0" y="146862"/>
            <a:ext cx="9143999" cy="685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74320" tIns="0" rIns="0" bIns="0" anchor="ctr" anchorCtr="0">
            <a:noAutofit/>
          </a:bodyPr>
          <a:lstStyle>
            <a:lvl1pPr algn="l" defTabSz="342863" rtl="0" eaLnBrk="1" latinLnBrk="0" hangingPunct="1">
              <a:lnSpc>
                <a:spcPct val="90000"/>
              </a:lnSpc>
              <a:spcBef>
                <a:spcPts val="250"/>
              </a:spcBef>
              <a:buNone/>
              <a:defRPr lang="en-US" sz="2800" b="0" i="0" kern="1200" spc="-38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JINJA2 + YAML: Example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267458" y="410232"/>
            <a:ext cx="3103809" cy="47332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274320" tIns="0" rIns="0" bIns="0" anchor="ctr" anchorCtr="0">
            <a:noAutofit/>
          </a:bodyPr>
          <a:lstStyle>
            <a:lvl1pPr algn="l" defTabSz="342863" rtl="0" eaLnBrk="1" latinLnBrk="0" hangingPunct="1">
              <a:lnSpc>
                <a:spcPct val="90000"/>
              </a:lnSpc>
              <a:spcBef>
                <a:spcPts val="250"/>
              </a:spcBef>
              <a:buNone/>
              <a:defRPr lang="en-US" sz="2800" b="0" i="0" kern="1200" spc="-38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-1" y="1201211"/>
            <a:ext cx="4919731" cy="38949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274320" tIns="0" rIns="0" bIns="0" anchor="ctr" anchorCtr="0">
            <a:noAutofit/>
          </a:bodyPr>
          <a:lstStyle>
            <a:lvl1pPr algn="l" defTabSz="342863" rtl="0" eaLnBrk="1" latinLnBrk="0" hangingPunct="1">
              <a:lnSpc>
                <a:spcPct val="90000"/>
              </a:lnSpc>
              <a:spcBef>
                <a:spcPts val="250"/>
              </a:spcBef>
              <a:buNone/>
              <a:defRPr lang="en-US" sz="2800" b="0" i="0" kern="1200" spc="-38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1" y="825577"/>
            <a:ext cx="4919730" cy="370284"/>
          </a:xfrm>
          <a:solidFill>
            <a:schemeClr val="accent5"/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JINJA2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1" y="1246594"/>
            <a:ext cx="4593411" cy="3145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175" y="3687081"/>
            <a:ext cx="2764007" cy="14091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175" y="2085694"/>
            <a:ext cx="2764007" cy="1469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174" y="474788"/>
            <a:ext cx="2764007" cy="14763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71233" y="3256016"/>
            <a:ext cx="875763" cy="29942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73817" y="1515412"/>
            <a:ext cx="2281977" cy="29292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301521" y="1819211"/>
            <a:ext cx="1983369" cy="1586519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dash"/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" name="Rectangle 13"/>
          <p:cNvSpPr/>
          <p:nvPr/>
        </p:nvSpPr>
        <p:spPr>
          <a:xfrm>
            <a:off x="6194735" y="1629680"/>
            <a:ext cx="1970446" cy="28797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94735" y="3261741"/>
            <a:ext cx="1970446" cy="28797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94735" y="4808205"/>
            <a:ext cx="1970446" cy="28797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301520" y="3405730"/>
            <a:ext cx="1939344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dash"/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301519" y="3405730"/>
            <a:ext cx="1939345" cy="1546464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dash"/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5" name="Content Placeholder 3"/>
          <p:cNvSpPr>
            <a:spLocks noGrp="1"/>
          </p:cNvSpPr>
          <p:nvPr>
            <p:ph sz="quarter" idx="11"/>
          </p:nvPr>
        </p:nvSpPr>
        <p:spPr>
          <a:xfrm>
            <a:off x="8113665" y="942245"/>
            <a:ext cx="1135446" cy="370284"/>
          </a:xfrm>
        </p:spPr>
        <p:txBody>
          <a:bodyPr/>
          <a:lstStyle/>
          <a:p>
            <a:r>
              <a:rPr lang="en-US" sz="1600" smtClean="0">
                <a:solidFill>
                  <a:schemeClr val="accent5"/>
                </a:solidFill>
                <a:latin typeface="+mn-lt"/>
              </a:rPr>
              <a:t>Host 1: HAN</a:t>
            </a:r>
            <a:endParaRPr lang="en-US" sz="1600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26" name="Content Placeholder 3"/>
          <p:cNvSpPr>
            <a:spLocks noGrp="1"/>
          </p:cNvSpPr>
          <p:nvPr>
            <p:ph sz="quarter" idx="11"/>
          </p:nvPr>
        </p:nvSpPr>
        <p:spPr>
          <a:xfrm>
            <a:off x="8149638" y="2671940"/>
            <a:ext cx="1135446" cy="370284"/>
          </a:xfrm>
        </p:spPr>
        <p:txBody>
          <a:bodyPr/>
          <a:lstStyle/>
          <a:p>
            <a:r>
              <a:rPr lang="en-US" sz="1600" dirty="0" smtClean="0">
                <a:solidFill>
                  <a:schemeClr val="accent5"/>
                </a:solidFill>
                <a:latin typeface="+mn-lt"/>
              </a:rPr>
              <a:t>Host 2: SGN</a:t>
            </a:r>
            <a:endParaRPr lang="en-US" sz="1600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sz="quarter" idx="11"/>
          </p:nvPr>
        </p:nvSpPr>
        <p:spPr>
          <a:xfrm>
            <a:off x="8165181" y="4206490"/>
            <a:ext cx="1135446" cy="370284"/>
          </a:xfrm>
        </p:spPr>
        <p:txBody>
          <a:bodyPr/>
          <a:lstStyle/>
          <a:p>
            <a:r>
              <a:rPr lang="en-US" sz="1600" dirty="0" smtClean="0">
                <a:solidFill>
                  <a:schemeClr val="accent5"/>
                </a:solidFill>
                <a:latin typeface="+mn-lt"/>
              </a:rPr>
              <a:t>Host 3: DAD</a:t>
            </a:r>
            <a:endParaRPr lang="en-US" sz="1600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30" name="Content Placeholder 3"/>
          <p:cNvSpPr>
            <a:spLocks noGrp="1"/>
          </p:cNvSpPr>
          <p:nvPr>
            <p:ph sz="quarter" idx="11"/>
          </p:nvPr>
        </p:nvSpPr>
        <p:spPr>
          <a:xfrm>
            <a:off x="5267458" y="34598"/>
            <a:ext cx="3103809" cy="370284"/>
          </a:xfrm>
          <a:solidFill>
            <a:schemeClr val="accent5"/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YAML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97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32466"/>
            <a:ext cx="4560424" cy="1761729"/>
          </a:xfrm>
        </p:spPr>
        <p:txBody>
          <a:bodyPr/>
          <a:lstStyle/>
          <a:p>
            <a:r>
              <a:rPr lang="en-US" dirty="0" smtClean="0"/>
              <a:t>Lab: Basic router </a:t>
            </a:r>
            <a:r>
              <a:rPr lang="en-US" dirty="0" err="1" smtClean="0"/>
              <a:t>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04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67"/>
          <p:cNvGrpSpPr/>
          <p:nvPr/>
        </p:nvGrpSpPr>
        <p:grpSpPr>
          <a:xfrm>
            <a:off x="3394710" y="3"/>
            <a:ext cx="5749290" cy="4926330"/>
            <a:chOff x="1378817" y="0"/>
            <a:chExt cx="5749290" cy="4926330"/>
          </a:xfrm>
        </p:grpSpPr>
        <p:sp>
          <p:nvSpPr>
            <p:cNvPr id="15" name="Rectangle 14"/>
            <p:cNvSpPr/>
            <p:nvPr/>
          </p:nvSpPr>
          <p:spPr>
            <a:xfrm>
              <a:off x="1378817" y="0"/>
              <a:ext cx="5749290" cy="4926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dirty="0" smtClean="0">
                  <a:latin typeface="Arial"/>
                  <a:cs typeface="Arial"/>
                </a:rPr>
                <a:t>z</a:t>
              </a:r>
              <a:endParaRPr lang="en-US" sz="1400" dirty="0">
                <a:latin typeface="Arial"/>
                <a:cs typeface="Arial"/>
              </a:endParaRPr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7924" y="1100381"/>
              <a:ext cx="1762468" cy="3356610"/>
            </a:xfrm>
            <a:prstGeom prst="rect">
              <a:avLst/>
            </a:prstGeom>
          </p:spPr>
        </p:pic>
        <p:sp>
          <p:nvSpPr>
            <p:cNvPr id="166" name="Rectangle 165"/>
            <p:cNvSpPr/>
            <p:nvPr/>
          </p:nvSpPr>
          <p:spPr>
            <a:xfrm>
              <a:off x="5005960" y="1037737"/>
              <a:ext cx="228600" cy="255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smtClean="0">
                  <a:latin typeface="Arial"/>
                  <a:cs typeface="Arial"/>
                </a:rPr>
                <a:t>z</a:t>
              </a:r>
              <a:endParaRPr lang="en-US" sz="1400">
                <a:latin typeface="Arial"/>
                <a:cs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6862"/>
            <a:ext cx="9143999" cy="685496"/>
          </a:xfrm>
          <a:solidFill>
            <a:schemeClr val="bg1">
              <a:lumMod val="95000"/>
            </a:schemeClr>
          </a:solidFill>
        </p:spPr>
        <p:txBody>
          <a:bodyPr lIns="274320" anchor="ctr"/>
          <a:lstStyle/>
          <a:p>
            <a:r>
              <a:rPr lang="en-US" smtClean="0"/>
              <a:t>L3VPN Scenario</a:t>
            </a:r>
            <a:endParaRPr lang="en-US" dirty="0"/>
          </a:p>
        </p:txBody>
      </p:sp>
      <p:sp>
        <p:nvSpPr>
          <p:cNvPr id="175" name="Content Placeholder 2"/>
          <p:cNvSpPr txBox="1">
            <a:spLocks/>
          </p:cNvSpPr>
          <p:nvPr/>
        </p:nvSpPr>
        <p:spPr>
          <a:xfrm>
            <a:off x="120753" y="1440407"/>
            <a:ext cx="4995310" cy="2775081"/>
          </a:xfrm>
          <a:prstGeom prst="rect">
            <a:avLst/>
          </a:prstGeom>
        </p:spPr>
        <p:txBody>
          <a:bodyPr/>
          <a:lstStyle>
            <a:lvl1pPr marL="257147" indent="-257147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150" indent="-214289" algn="l" defTabSz="342863" rtl="0" eaLnBrk="1" latinLnBrk="0" hangingPunct="1">
              <a:spcBef>
                <a:spcPct val="20000"/>
              </a:spcBef>
              <a:buFont typeface="Arial"/>
              <a:buChar char="–"/>
              <a:defRPr sz="23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155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013" indent="-171432" algn="l" defTabSz="342863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542875" indent="-171432" algn="l" defTabSz="342863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1885736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98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461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22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3 L3VPN customers across 3 cities: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Toyota: HAN, DAD</a:t>
            </a:r>
            <a:endParaRPr lang="en-US" sz="2000" dirty="0"/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Honda: SGN, DAD</a:t>
            </a:r>
            <a:endParaRPr lang="en-US" sz="2000" dirty="0"/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Tesla: HAN, SGN</a:t>
            </a:r>
            <a:endParaRPr lang="en-US" dirty="0" smtClean="0"/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dirty="0" smtClean="0"/>
              <a:t>Each customer has 5 branches in each city</a:t>
            </a:r>
          </a:p>
        </p:txBody>
      </p:sp>
      <p:grpSp>
        <p:nvGrpSpPr>
          <p:cNvPr id="189" name="Group 188"/>
          <p:cNvGrpSpPr/>
          <p:nvPr/>
        </p:nvGrpSpPr>
        <p:grpSpPr>
          <a:xfrm>
            <a:off x="5289097" y="3897633"/>
            <a:ext cx="1308214" cy="1025176"/>
            <a:chOff x="5289097" y="3897633"/>
            <a:chExt cx="1308214" cy="1025176"/>
          </a:xfrm>
        </p:grpSpPr>
        <p:cxnSp>
          <p:nvCxnSpPr>
            <p:cNvPr id="161" name="Straight Connector 160"/>
            <p:cNvCxnSpPr/>
            <p:nvPr/>
          </p:nvCxnSpPr>
          <p:spPr>
            <a:xfrm flipH="1">
              <a:off x="5857886" y="3897633"/>
              <a:ext cx="739425" cy="697966"/>
            </a:xfrm>
            <a:prstGeom prst="line">
              <a:avLst/>
            </a:prstGeom>
            <a:ln w="0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6" name="Picture 17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097" y="4021211"/>
              <a:ext cx="668244" cy="901598"/>
            </a:xfrm>
            <a:prstGeom prst="rect">
              <a:avLst/>
            </a:prstGeom>
          </p:spPr>
        </p:pic>
      </p:grpSp>
      <p:grpSp>
        <p:nvGrpSpPr>
          <p:cNvPr id="186" name="Group 185"/>
          <p:cNvGrpSpPr/>
          <p:nvPr/>
        </p:nvGrpSpPr>
        <p:grpSpPr>
          <a:xfrm>
            <a:off x="6969514" y="2676805"/>
            <a:ext cx="1332770" cy="885688"/>
            <a:chOff x="6969514" y="2676805"/>
            <a:chExt cx="1332770" cy="885688"/>
          </a:xfrm>
        </p:grpSpPr>
        <p:cxnSp>
          <p:nvCxnSpPr>
            <p:cNvPr id="155" name="Straight Connector 154"/>
            <p:cNvCxnSpPr/>
            <p:nvPr/>
          </p:nvCxnSpPr>
          <p:spPr>
            <a:xfrm flipH="1" flipV="1">
              <a:off x="6969514" y="2886224"/>
              <a:ext cx="748316" cy="261796"/>
            </a:xfrm>
            <a:prstGeom prst="line">
              <a:avLst/>
            </a:prstGeom>
            <a:ln w="0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1005" y="2676805"/>
              <a:ext cx="721279" cy="885688"/>
            </a:xfrm>
            <a:prstGeom prst="rect">
              <a:avLst/>
            </a:prstGeom>
          </p:spPr>
        </p:pic>
      </p:grpSp>
      <p:grpSp>
        <p:nvGrpSpPr>
          <p:cNvPr id="185" name="Group 184"/>
          <p:cNvGrpSpPr/>
          <p:nvPr/>
        </p:nvGrpSpPr>
        <p:grpSpPr>
          <a:xfrm>
            <a:off x="6904690" y="1423834"/>
            <a:ext cx="1134111" cy="1393273"/>
            <a:chOff x="6904690" y="1423834"/>
            <a:chExt cx="1134111" cy="1393273"/>
          </a:xfrm>
        </p:grpSpPr>
        <p:cxnSp>
          <p:nvCxnSpPr>
            <p:cNvPr id="151" name="Straight Connector 150"/>
            <p:cNvCxnSpPr/>
            <p:nvPr/>
          </p:nvCxnSpPr>
          <p:spPr>
            <a:xfrm flipH="1">
              <a:off x="6904690" y="1920007"/>
              <a:ext cx="452302" cy="897100"/>
            </a:xfrm>
            <a:prstGeom prst="line">
              <a:avLst/>
            </a:prstGeom>
            <a:ln w="0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6992" y="1423834"/>
              <a:ext cx="681809" cy="872082"/>
            </a:xfrm>
            <a:prstGeom prst="rect">
              <a:avLst/>
            </a:prstGeom>
          </p:spPr>
        </p:pic>
      </p:grpSp>
      <p:grpSp>
        <p:nvGrpSpPr>
          <p:cNvPr id="187" name="Group 186"/>
          <p:cNvGrpSpPr/>
          <p:nvPr/>
        </p:nvGrpSpPr>
        <p:grpSpPr>
          <a:xfrm>
            <a:off x="5298360" y="146381"/>
            <a:ext cx="1129513" cy="1408102"/>
            <a:chOff x="5298360" y="146381"/>
            <a:chExt cx="1129513" cy="1408102"/>
          </a:xfrm>
        </p:grpSpPr>
        <p:cxnSp>
          <p:nvCxnSpPr>
            <p:cNvPr id="144" name="Straight Connector 143"/>
            <p:cNvCxnSpPr/>
            <p:nvPr/>
          </p:nvCxnSpPr>
          <p:spPr>
            <a:xfrm flipH="1" flipV="1">
              <a:off x="5659001" y="922196"/>
              <a:ext cx="768872" cy="632287"/>
            </a:xfrm>
            <a:prstGeom prst="line">
              <a:avLst/>
            </a:prstGeom>
            <a:ln w="0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360" y="146381"/>
              <a:ext cx="721279" cy="885688"/>
            </a:xfrm>
            <a:prstGeom prst="rect">
              <a:avLst/>
            </a:prstGeom>
          </p:spPr>
        </p:pic>
      </p:grpSp>
      <p:grpSp>
        <p:nvGrpSpPr>
          <p:cNvPr id="188" name="Group 187"/>
          <p:cNvGrpSpPr/>
          <p:nvPr/>
        </p:nvGrpSpPr>
        <p:grpSpPr>
          <a:xfrm>
            <a:off x="6427873" y="115765"/>
            <a:ext cx="1063788" cy="1438718"/>
            <a:chOff x="6427873" y="115765"/>
            <a:chExt cx="1063788" cy="1438718"/>
          </a:xfrm>
        </p:grpSpPr>
        <p:cxnSp>
          <p:nvCxnSpPr>
            <p:cNvPr id="148" name="Straight Connector 147"/>
            <p:cNvCxnSpPr/>
            <p:nvPr/>
          </p:nvCxnSpPr>
          <p:spPr>
            <a:xfrm flipH="1">
              <a:off x="6427873" y="938747"/>
              <a:ext cx="669777" cy="615736"/>
            </a:xfrm>
            <a:prstGeom prst="line">
              <a:avLst/>
            </a:prstGeom>
            <a:ln w="0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2" name="Picture 18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417" y="115765"/>
              <a:ext cx="668244" cy="901598"/>
            </a:xfrm>
            <a:prstGeom prst="rect">
              <a:avLst/>
            </a:prstGeom>
          </p:spPr>
        </p:pic>
      </p:grpSp>
      <p:grpSp>
        <p:nvGrpSpPr>
          <p:cNvPr id="184" name="Group 183"/>
          <p:cNvGrpSpPr/>
          <p:nvPr/>
        </p:nvGrpSpPr>
        <p:grpSpPr>
          <a:xfrm>
            <a:off x="6597310" y="3897633"/>
            <a:ext cx="1156883" cy="1043126"/>
            <a:chOff x="6597310" y="3897633"/>
            <a:chExt cx="1156883" cy="1043126"/>
          </a:xfrm>
        </p:grpSpPr>
        <p:cxnSp>
          <p:nvCxnSpPr>
            <p:cNvPr id="158" name="Straight Connector 157"/>
            <p:cNvCxnSpPr/>
            <p:nvPr/>
          </p:nvCxnSpPr>
          <p:spPr>
            <a:xfrm flipH="1" flipV="1">
              <a:off x="6597310" y="3897633"/>
              <a:ext cx="475074" cy="635711"/>
            </a:xfrm>
            <a:prstGeom prst="line">
              <a:avLst/>
            </a:prstGeom>
            <a:ln w="0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3" name="Picture 18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384" y="4068677"/>
              <a:ext cx="681809" cy="872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940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67"/>
          <p:cNvGrpSpPr/>
          <p:nvPr/>
        </p:nvGrpSpPr>
        <p:grpSpPr>
          <a:xfrm>
            <a:off x="3394710" y="3"/>
            <a:ext cx="5749290" cy="4926330"/>
            <a:chOff x="1378817" y="0"/>
            <a:chExt cx="5749290" cy="4926330"/>
          </a:xfrm>
        </p:grpSpPr>
        <p:sp>
          <p:nvSpPr>
            <p:cNvPr id="15" name="Rectangle 14"/>
            <p:cNvSpPr/>
            <p:nvPr/>
          </p:nvSpPr>
          <p:spPr>
            <a:xfrm>
              <a:off x="1378817" y="0"/>
              <a:ext cx="5749290" cy="4926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dirty="0" smtClean="0">
                  <a:latin typeface="Arial"/>
                  <a:cs typeface="Arial"/>
                </a:rPr>
                <a:t>z</a:t>
              </a:r>
              <a:endParaRPr lang="en-US" sz="1400" dirty="0">
                <a:latin typeface="Arial"/>
                <a:cs typeface="Arial"/>
              </a:endParaRPr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7924" y="1100381"/>
              <a:ext cx="1762468" cy="3356610"/>
            </a:xfrm>
            <a:prstGeom prst="rect">
              <a:avLst/>
            </a:prstGeom>
          </p:spPr>
        </p:pic>
        <p:sp>
          <p:nvSpPr>
            <p:cNvPr id="166" name="Rectangle 165"/>
            <p:cNvSpPr/>
            <p:nvPr/>
          </p:nvSpPr>
          <p:spPr>
            <a:xfrm>
              <a:off x="5005960" y="1037737"/>
              <a:ext cx="228600" cy="255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smtClean="0">
                  <a:latin typeface="Arial"/>
                  <a:cs typeface="Arial"/>
                </a:rPr>
                <a:t>z</a:t>
              </a:r>
              <a:endParaRPr lang="en-US" sz="1400">
                <a:latin typeface="Arial"/>
                <a:cs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6862"/>
            <a:ext cx="9143999" cy="685496"/>
          </a:xfrm>
          <a:solidFill>
            <a:schemeClr val="bg1">
              <a:lumMod val="95000"/>
            </a:schemeClr>
          </a:solidFill>
        </p:spPr>
        <p:txBody>
          <a:bodyPr lIns="274320" anchor="ctr"/>
          <a:lstStyle/>
          <a:p>
            <a:r>
              <a:rPr lang="en-US" smtClean="0"/>
              <a:t>L3VPN Scenario</a:t>
            </a:r>
            <a:endParaRPr lang="en-US" dirty="0"/>
          </a:p>
        </p:txBody>
      </p:sp>
      <p:sp>
        <p:nvSpPr>
          <p:cNvPr id="175" name="Content Placeholder 2"/>
          <p:cNvSpPr txBox="1">
            <a:spLocks/>
          </p:cNvSpPr>
          <p:nvPr/>
        </p:nvSpPr>
        <p:spPr>
          <a:xfrm>
            <a:off x="120752" y="1440407"/>
            <a:ext cx="5209051" cy="3249159"/>
          </a:xfrm>
          <a:prstGeom prst="rect">
            <a:avLst/>
          </a:prstGeom>
        </p:spPr>
        <p:txBody>
          <a:bodyPr/>
          <a:lstStyle>
            <a:lvl1pPr marL="257147" indent="-257147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150" indent="-214289" algn="l" defTabSz="342863" rtl="0" eaLnBrk="1" latinLnBrk="0" hangingPunct="1">
              <a:spcBef>
                <a:spcPct val="20000"/>
              </a:spcBef>
              <a:buFont typeface="Arial"/>
              <a:buChar char="–"/>
              <a:defRPr sz="23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155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013" indent="-171432" algn="l" defTabSz="342863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542875" indent="-171432" algn="l" defTabSz="342863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1885736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98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461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22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Objectives:</a:t>
            </a:r>
          </a:p>
          <a:p>
            <a:r>
              <a:rPr lang="en-US" sz="2000" dirty="0" smtClean="0"/>
              <a:t>Automated L3VPN </a:t>
            </a:r>
            <a:r>
              <a:rPr lang="en-US" sz="2000" dirty="0" err="1" smtClean="0"/>
              <a:t>config</a:t>
            </a:r>
            <a:r>
              <a:rPr lang="en-US" sz="2000" dirty="0"/>
              <a:t> </a:t>
            </a:r>
            <a:r>
              <a:rPr lang="en-US" sz="2000" dirty="0" smtClean="0"/>
              <a:t>creation for respective routers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deployment to respective routers</a:t>
            </a:r>
          </a:p>
          <a:p>
            <a:endParaRPr lang="en-US" sz="2000" dirty="0" smtClean="0"/>
          </a:p>
          <a:p>
            <a:r>
              <a:rPr lang="en-US" sz="2000" dirty="0" smtClean="0"/>
              <a:t>Validation of the VPN service on the routers</a:t>
            </a:r>
          </a:p>
        </p:txBody>
      </p:sp>
      <p:grpSp>
        <p:nvGrpSpPr>
          <p:cNvPr id="189" name="Group 188"/>
          <p:cNvGrpSpPr/>
          <p:nvPr/>
        </p:nvGrpSpPr>
        <p:grpSpPr>
          <a:xfrm>
            <a:off x="5289097" y="3897633"/>
            <a:ext cx="1308214" cy="1025176"/>
            <a:chOff x="5289097" y="3897633"/>
            <a:chExt cx="1308214" cy="1025176"/>
          </a:xfrm>
        </p:grpSpPr>
        <p:cxnSp>
          <p:nvCxnSpPr>
            <p:cNvPr id="161" name="Straight Connector 160"/>
            <p:cNvCxnSpPr/>
            <p:nvPr/>
          </p:nvCxnSpPr>
          <p:spPr>
            <a:xfrm flipH="1">
              <a:off x="5857886" y="3897633"/>
              <a:ext cx="739425" cy="697966"/>
            </a:xfrm>
            <a:prstGeom prst="line">
              <a:avLst/>
            </a:prstGeom>
            <a:ln w="0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6" name="Picture 17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097" y="4021211"/>
              <a:ext cx="668244" cy="901598"/>
            </a:xfrm>
            <a:prstGeom prst="rect">
              <a:avLst/>
            </a:prstGeom>
          </p:spPr>
        </p:pic>
      </p:grpSp>
      <p:grpSp>
        <p:nvGrpSpPr>
          <p:cNvPr id="186" name="Group 185"/>
          <p:cNvGrpSpPr/>
          <p:nvPr/>
        </p:nvGrpSpPr>
        <p:grpSpPr>
          <a:xfrm>
            <a:off x="6969514" y="2676805"/>
            <a:ext cx="1332770" cy="885688"/>
            <a:chOff x="6969514" y="2676805"/>
            <a:chExt cx="1332770" cy="885688"/>
          </a:xfrm>
        </p:grpSpPr>
        <p:cxnSp>
          <p:nvCxnSpPr>
            <p:cNvPr id="155" name="Straight Connector 154"/>
            <p:cNvCxnSpPr/>
            <p:nvPr/>
          </p:nvCxnSpPr>
          <p:spPr>
            <a:xfrm flipH="1" flipV="1">
              <a:off x="6969514" y="2886224"/>
              <a:ext cx="748316" cy="261796"/>
            </a:xfrm>
            <a:prstGeom prst="line">
              <a:avLst/>
            </a:prstGeom>
            <a:ln w="0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1005" y="2676805"/>
              <a:ext cx="721279" cy="885688"/>
            </a:xfrm>
            <a:prstGeom prst="rect">
              <a:avLst/>
            </a:prstGeom>
          </p:spPr>
        </p:pic>
      </p:grpSp>
      <p:grpSp>
        <p:nvGrpSpPr>
          <p:cNvPr id="185" name="Group 184"/>
          <p:cNvGrpSpPr/>
          <p:nvPr/>
        </p:nvGrpSpPr>
        <p:grpSpPr>
          <a:xfrm>
            <a:off x="6904690" y="1423834"/>
            <a:ext cx="1134111" cy="1393273"/>
            <a:chOff x="6904690" y="1423834"/>
            <a:chExt cx="1134111" cy="1393273"/>
          </a:xfrm>
        </p:grpSpPr>
        <p:cxnSp>
          <p:nvCxnSpPr>
            <p:cNvPr id="151" name="Straight Connector 150"/>
            <p:cNvCxnSpPr/>
            <p:nvPr/>
          </p:nvCxnSpPr>
          <p:spPr>
            <a:xfrm flipH="1">
              <a:off x="6904690" y="1920007"/>
              <a:ext cx="452302" cy="897100"/>
            </a:xfrm>
            <a:prstGeom prst="line">
              <a:avLst/>
            </a:prstGeom>
            <a:ln w="0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6992" y="1423834"/>
              <a:ext cx="681809" cy="872082"/>
            </a:xfrm>
            <a:prstGeom prst="rect">
              <a:avLst/>
            </a:prstGeom>
          </p:spPr>
        </p:pic>
      </p:grpSp>
      <p:grpSp>
        <p:nvGrpSpPr>
          <p:cNvPr id="187" name="Group 186"/>
          <p:cNvGrpSpPr/>
          <p:nvPr/>
        </p:nvGrpSpPr>
        <p:grpSpPr>
          <a:xfrm>
            <a:off x="5298360" y="146381"/>
            <a:ext cx="1129513" cy="1408102"/>
            <a:chOff x="5298360" y="146381"/>
            <a:chExt cx="1129513" cy="1408102"/>
          </a:xfrm>
        </p:grpSpPr>
        <p:cxnSp>
          <p:nvCxnSpPr>
            <p:cNvPr id="144" name="Straight Connector 143"/>
            <p:cNvCxnSpPr/>
            <p:nvPr/>
          </p:nvCxnSpPr>
          <p:spPr>
            <a:xfrm flipH="1" flipV="1">
              <a:off x="5659001" y="922196"/>
              <a:ext cx="768872" cy="632287"/>
            </a:xfrm>
            <a:prstGeom prst="line">
              <a:avLst/>
            </a:prstGeom>
            <a:ln w="0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360" y="146381"/>
              <a:ext cx="721279" cy="885688"/>
            </a:xfrm>
            <a:prstGeom prst="rect">
              <a:avLst/>
            </a:prstGeom>
          </p:spPr>
        </p:pic>
      </p:grpSp>
      <p:grpSp>
        <p:nvGrpSpPr>
          <p:cNvPr id="188" name="Group 187"/>
          <p:cNvGrpSpPr/>
          <p:nvPr/>
        </p:nvGrpSpPr>
        <p:grpSpPr>
          <a:xfrm>
            <a:off x="6427873" y="115765"/>
            <a:ext cx="1063788" cy="1438718"/>
            <a:chOff x="6427873" y="115765"/>
            <a:chExt cx="1063788" cy="1438718"/>
          </a:xfrm>
        </p:grpSpPr>
        <p:cxnSp>
          <p:nvCxnSpPr>
            <p:cNvPr id="148" name="Straight Connector 147"/>
            <p:cNvCxnSpPr/>
            <p:nvPr/>
          </p:nvCxnSpPr>
          <p:spPr>
            <a:xfrm flipH="1">
              <a:off x="6427873" y="938747"/>
              <a:ext cx="669777" cy="615736"/>
            </a:xfrm>
            <a:prstGeom prst="line">
              <a:avLst/>
            </a:prstGeom>
            <a:ln w="0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2" name="Picture 18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417" y="115765"/>
              <a:ext cx="668244" cy="901598"/>
            </a:xfrm>
            <a:prstGeom prst="rect">
              <a:avLst/>
            </a:prstGeom>
          </p:spPr>
        </p:pic>
      </p:grpSp>
      <p:grpSp>
        <p:nvGrpSpPr>
          <p:cNvPr id="184" name="Group 183"/>
          <p:cNvGrpSpPr/>
          <p:nvPr/>
        </p:nvGrpSpPr>
        <p:grpSpPr>
          <a:xfrm>
            <a:off x="6597310" y="3897633"/>
            <a:ext cx="1156883" cy="1043126"/>
            <a:chOff x="6597310" y="3897633"/>
            <a:chExt cx="1156883" cy="1043126"/>
          </a:xfrm>
        </p:grpSpPr>
        <p:cxnSp>
          <p:nvCxnSpPr>
            <p:cNvPr id="158" name="Straight Connector 157"/>
            <p:cNvCxnSpPr/>
            <p:nvPr/>
          </p:nvCxnSpPr>
          <p:spPr>
            <a:xfrm flipH="1" flipV="1">
              <a:off x="6597310" y="3897633"/>
              <a:ext cx="475074" cy="635711"/>
            </a:xfrm>
            <a:prstGeom prst="line">
              <a:avLst/>
            </a:prstGeom>
            <a:ln w="0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3" name="Picture 18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384" y="4068677"/>
              <a:ext cx="681809" cy="872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957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>
            <a:spLocks noGrp="1"/>
          </p:cNvSpPr>
          <p:nvPr>
            <p:ph type="title"/>
          </p:nvPr>
        </p:nvSpPr>
        <p:spPr>
          <a:xfrm>
            <a:off x="0" y="146862"/>
            <a:ext cx="9143999" cy="685496"/>
          </a:xfrm>
          <a:solidFill>
            <a:schemeClr val="bg1">
              <a:lumMod val="95000"/>
            </a:schemeClr>
          </a:solidFill>
        </p:spPr>
        <p:txBody>
          <a:bodyPr lIns="274320" anchor="ctr"/>
          <a:lstStyle/>
          <a:p>
            <a:r>
              <a:rPr lang="en-US" dirty="0" smtClean="0"/>
              <a:t>Demo topology</a:t>
            </a:r>
            <a:endParaRPr lang="en-US" dirty="0"/>
          </a:p>
        </p:txBody>
      </p:sp>
      <p:pic>
        <p:nvPicPr>
          <p:cNvPr id="3" name="Picture 56" descr="Network Cloud 1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585" y="2427755"/>
            <a:ext cx="1106516" cy="729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6333872" y="2725274"/>
            <a:ext cx="350261" cy="14303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700" smtClean="0">
                <a:solidFill>
                  <a:schemeClr val="accent2"/>
                </a:solidFill>
                <a:latin typeface="Arial"/>
                <a:cs typeface="Arial"/>
              </a:rPr>
              <a:t>CORE</a:t>
            </a:r>
            <a:endParaRPr lang="en-US" sz="7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/>
          <p:cNvCxnSpPr>
            <a:stCxn id="3" idx="1"/>
            <a:endCxn id="354" idx="3"/>
          </p:cNvCxnSpPr>
          <p:nvPr/>
        </p:nvCxnSpPr>
        <p:spPr>
          <a:xfrm flipH="1" flipV="1">
            <a:off x="5390327" y="2786159"/>
            <a:ext cx="553258" cy="6101"/>
          </a:xfrm>
          <a:prstGeom prst="line">
            <a:avLst/>
          </a:prstGeom>
          <a:ln w="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4" name="Picture 18" descr="Generic Router 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1522" y="2646756"/>
            <a:ext cx="278805" cy="27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1" name="Straight Connector 370"/>
          <p:cNvCxnSpPr>
            <a:stCxn id="371" idx="1"/>
          </p:cNvCxnSpPr>
          <p:nvPr/>
        </p:nvCxnSpPr>
        <p:spPr>
          <a:xfrm rot="16200000" flipH="1">
            <a:off x="6252121" y="3418444"/>
            <a:ext cx="553258" cy="4532"/>
          </a:xfrm>
          <a:prstGeom prst="line">
            <a:avLst/>
          </a:prstGeom>
          <a:ln w="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2" name="Picture 18" descr="Generic Router 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6391613" y="3697338"/>
            <a:ext cx="278805" cy="27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4" name="Straight Connector 373"/>
          <p:cNvCxnSpPr>
            <a:endCxn id="74" idx="3"/>
          </p:cNvCxnSpPr>
          <p:nvPr/>
        </p:nvCxnSpPr>
        <p:spPr>
          <a:xfrm>
            <a:off x="6531016" y="3976144"/>
            <a:ext cx="741716" cy="218711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>
            <a:stCxn id="3" idx="3"/>
            <a:endCxn id="377" idx="3"/>
          </p:cNvCxnSpPr>
          <p:nvPr/>
        </p:nvCxnSpPr>
        <p:spPr>
          <a:xfrm>
            <a:off x="7050101" y="2792260"/>
            <a:ext cx="531627" cy="4495"/>
          </a:xfrm>
          <a:prstGeom prst="line">
            <a:avLst/>
          </a:prstGeom>
          <a:ln w="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7" name="Picture 18" descr="Generic Router 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7581728" y="2657353"/>
            <a:ext cx="278805" cy="27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5" name="TextBox 384"/>
          <p:cNvSpPr txBox="1"/>
          <p:nvPr/>
        </p:nvSpPr>
        <p:spPr>
          <a:xfrm>
            <a:off x="5079684" y="2934989"/>
            <a:ext cx="371100" cy="18458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b="1" dirty="0" smtClean="0">
                <a:solidFill>
                  <a:schemeClr val="accent2"/>
                </a:solidFill>
                <a:latin typeface="Arial"/>
                <a:cs typeface="Arial"/>
              </a:rPr>
              <a:t>HAN</a:t>
            </a:r>
          </a:p>
        </p:txBody>
      </p:sp>
      <p:sp>
        <p:nvSpPr>
          <p:cNvPr id="386" name="TextBox 385"/>
          <p:cNvSpPr txBox="1"/>
          <p:nvPr/>
        </p:nvSpPr>
        <p:spPr>
          <a:xfrm>
            <a:off x="3707358" y="1805427"/>
            <a:ext cx="617962" cy="18458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dirty="0" smtClean="0">
                <a:solidFill>
                  <a:schemeClr val="accent2"/>
                </a:solidFill>
                <a:latin typeface="Arial"/>
                <a:cs typeface="Arial"/>
              </a:rPr>
              <a:t>TOYOTA</a:t>
            </a:r>
          </a:p>
        </p:txBody>
      </p:sp>
      <p:sp>
        <p:nvSpPr>
          <p:cNvPr id="388" name="TextBox 387"/>
          <p:cNvSpPr txBox="1"/>
          <p:nvPr/>
        </p:nvSpPr>
        <p:spPr>
          <a:xfrm>
            <a:off x="7400197" y="2934518"/>
            <a:ext cx="369497" cy="18458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b="1" dirty="0" smtClean="0">
                <a:solidFill>
                  <a:schemeClr val="accent2"/>
                </a:solidFill>
                <a:latin typeface="Arial"/>
                <a:cs typeface="Arial"/>
              </a:rPr>
              <a:t>SGN</a:t>
            </a:r>
          </a:p>
        </p:txBody>
      </p:sp>
      <p:sp>
        <p:nvSpPr>
          <p:cNvPr id="389" name="TextBox 388"/>
          <p:cNvSpPr txBox="1"/>
          <p:nvPr/>
        </p:nvSpPr>
        <p:spPr>
          <a:xfrm>
            <a:off x="6041785" y="3750789"/>
            <a:ext cx="371100" cy="18458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b="1" dirty="0" smtClean="0">
                <a:solidFill>
                  <a:schemeClr val="accent2"/>
                </a:solidFill>
                <a:latin typeface="Arial"/>
                <a:cs typeface="Arial"/>
              </a:rPr>
              <a:t>DAD</a:t>
            </a:r>
          </a:p>
        </p:txBody>
      </p:sp>
      <p:cxnSp>
        <p:nvCxnSpPr>
          <p:cNvPr id="393" name="Straight Connector 392"/>
          <p:cNvCxnSpPr/>
          <p:nvPr/>
        </p:nvCxnSpPr>
        <p:spPr>
          <a:xfrm flipV="1">
            <a:off x="5390327" y="1438928"/>
            <a:ext cx="1185500" cy="1109515"/>
          </a:xfrm>
          <a:prstGeom prst="line">
            <a:avLst/>
          </a:prstGeom>
          <a:ln w="0">
            <a:solidFill>
              <a:schemeClr val="tx1"/>
            </a:solidFill>
            <a:prstDash val="dash"/>
            <a:miter lim="800000"/>
            <a:head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7" name="Picture 64" descr="software_generic_gray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5397" y="1032344"/>
            <a:ext cx="405525" cy="39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8" name="TextBox 397"/>
          <p:cNvSpPr txBox="1"/>
          <p:nvPr/>
        </p:nvSpPr>
        <p:spPr>
          <a:xfrm>
            <a:off x="6216024" y="832358"/>
            <a:ext cx="661244" cy="191512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50" dirty="0" smtClean="0">
                <a:solidFill>
                  <a:schemeClr val="accent2"/>
                </a:solidFill>
                <a:latin typeface="Arial"/>
                <a:cs typeface="Arial"/>
              </a:rPr>
              <a:t>ANSIBLE</a:t>
            </a:r>
          </a:p>
        </p:txBody>
      </p:sp>
      <p:cxnSp>
        <p:nvCxnSpPr>
          <p:cNvPr id="410" name="Straight Connector 409"/>
          <p:cNvCxnSpPr/>
          <p:nvPr/>
        </p:nvCxnSpPr>
        <p:spPr>
          <a:xfrm flipH="1" flipV="1">
            <a:off x="6575828" y="1438927"/>
            <a:ext cx="1005900" cy="1109516"/>
          </a:xfrm>
          <a:prstGeom prst="line">
            <a:avLst/>
          </a:prstGeom>
          <a:ln w="0">
            <a:solidFill>
              <a:schemeClr val="tx1"/>
            </a:solidFill>
            <a:prstDash val="dash"/>
            <a:miter lim="800000"/>
            <a:head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3" name="Freeform 412"/>
          <p:cNvSpPr/>
          <p:nvPr/>
        </p:nvSpPr>
        <p:spPr>
          <a:xfrm>
            <a:off x="6575569" y="1426693"/>
            <a:ext cx="617721" cy="2298033"/>
          </a:xfrm>
          <a:custGeom>
            <a:avLst/>
            <a:gdLst>
              <a:gd name="connsiteX0" fmla="*/ 116958 w 617721"/>
              <a:gd name="connsiteY0" fmla="*/ 2413591 h 2413591"/>
              <a:gd name="connsiteX1" fmla="*/ 616688 w 617721"/>
              <a:gd name="connsiteY1" fmla="*/ 1371600 h 2413591"/>
              <a:gd name="connsiteX2" fmla="*/ 0 w 617721"/>
              <a:gd name="connsiteY2" fmla="*/ 0 h 2413591"/>
              <a:gd name="connsiteX3" fmla="*/ 0 w 617721"/>
              <a:gd name="connsiteY3" fmla="*/ 0 h 241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721" h="2413591">
                <a:moveTo>
                  <a:pt x="116958" y="2413591"/>
                </a:moveTo>
                <a:cubicBezTo>
                  <a:pt x="376569" y="2093728"/>
                  <a:pt x="636181" y="1773865"/>
                  <a:pt x="616688" y="1371600"/>
                </a:cubicBezTo>
                <a:cubicBezTo>
                  <a:pt x="597195" y="969335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0">
            <a:solidFill>
              <a:schemeClr val="tx1"/>
            </a:solidFill>
            <a:prstDash val="dash"/>
            <a:miter lim="800000"/>
            <a:head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538063" y="1879719"/>
            <a:ext cx="496134" cy="18458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dirty="0" smtClean="0">
                <a:solidFill>
                  <a:schemeClr val="accent2"/>
                </a:solidFill>
                <a:latin typeface="Arial"/>
                <a:cs typeface="Arial"/>
              </a:rPr>
              <a:t>TESLA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56595" y="3540139"/>
            <a:ext cx="555446" cy="18458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dirty="0" smtClean="0">
                <a:solidFill>
                  <a:schemeClr val="accent2"/>
                </a:solidFill>
                <a:latin typeface="Arial"/>
                <a:cs typeface="Arial"/>
              </a:rPr>
              <a:t>HONDA</a:t>
            </a:r>
          </a:p>
        </p:txBody>
      </p:sp>
      <p:grpSp>
        <p:nvGrpSpPr>
          <p:cNvPr id="7" name="Group 6"/>
          <p:cNvGrpSpPr/>
          <p:nvPr/>
        </p:nvGrpSpPr>
        <p:grpSpPr>
          <a:xfrm rot="3251929">
            <a:off x="4257096" y="1691454"/>
            <a:ext cx="392609" cy="829447"/>
            <a:chOff x="1934804" y="1798233"/>
            <a:chExt cx="392609" cy="829447"/>
          </a:xfrm>
        </p:grpSpPr>
        <p:pic>
          <p:nvPicPr>
            <p:cNvPr id="355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9163" y="179823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0968" y="193219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934804" y="2124741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5974" y="23172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6982" y="24594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1" name="Group 50"/>
          <p:cNvGrpSpPr/>
          <p:nvPr/>
        </p:nvGrpSpPr>
        <p:grpSpPr>
          <a:xfrm rot="18695249">
            <a:off x="4241399" y="2807281"/>
            <a:ext cx="392609" cy="829447"/>
            <a:chOff x="1934804" y="1798233"/>
            <a:chExt cx="392609" cy="829447"/>
          </a:xfrm>
        </p:grpSpPr>
        <p:pic>
          <p:nvPicPr>
            <p:cNvPr id="52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9163" y="179823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0968" y="193219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934804" y="2124741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5974" y="23172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6982" y="24594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7" name="Group 56"/>
          <p:cNvGrpSpPr/>
          <p:nvPr/>
        </p:nvGrpSpPr>
        <p:grpSpPr>
          <a:xfrm rot="19069833">
            <a:off x="5638405" y="4185680"/>
            <a:ext cx="392609" cy="829447"/>
            <a:chOff x="1934804" y="1798233"/>
            <a:chExt cx="392609" cy="829447"/>
          </a:xfrm>
        </p:grpSpPr>
        <p:pic>
          <p:nvPicPr>
            <p:cNvPr id="58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9163" y="179823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0968" y="193219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934804" y="2124741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5974" y="23172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6982" y="24594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9" name="Group 68"/>
          <p:cNvGrpSpPr/>
          <p:nvPr/>
        </p:nvGrpSpPr>
        <p:grpSpPr>
          <a:xfrm rot="12901683">
            <a:off x="7045634" y="4162272"/>
            <a:ext cx="392609" cy="829447"/>
            <a:chOff x="1934804" y="1798233"/>
            <a:chExt cx="392609" cy="829447"/>
          </a:xfrm>
        </p:grpSpPr>
        <p:pic>
          <p:nvPicPr>
            <p:cNvPr id="70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9163" y="179823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0968" y="193219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934804" y="2124741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5974" y="23172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6982" y="24594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76" name="Straight Connector 75"/>
          <p:cNvCxnSpPr>
            <a:stCxn id="372" idx="1"/>
            <a:endCxn id="73" idx="3"/>
          </p:cNvCxnSpPr>
          <p:nvPr/>
        </p:nvCxnSpPr>
        <p:spPr>
          <a:xfrm>
            <a:off x="6531016" y="3976143"/>
            <a:ext cx="775564" cy="416091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372" idx="1"/>
            <a:endCxn id="72" idx="3"/>
          </p:cNvCxnSpPr>
          <p:nvPr/>
        </p:nvCxnSpPr>
        <p:spPr>
          <a:xfrm>
            <a:off x="6531016" y="3976143"/>
            <a:ext cx="731547" cy="620305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372" idx="1"/>
            <a:endCxn id="71" idx="3"/>
          </p:cNvCxnSpPr>
          <p:nvPr/>
        </p:nvCxnSpPr>
        <p:spPr>
          <a:xfrm>
            <a:off x="6531016" y="3976143"/>
            <a:ext cx="558660" cy="734260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372" idx="1"/>
            <a:endCxn id="70" idx="3"/>
          </p:cNvCxnSpPr>
          <p:nvPr/>
        </p:nvCxnSpPr>
        <p:spPr>
          <a:xfrm>
            <a:off x="6531016" y="3976143"/>
            <a:ext cx="360418" cy="758896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372" idx="1"/>
            <a:endCxn id="62" idx="3"/>
          </p:cNvCxnSpPr>
          <p:nvPr/>
        </p:nvCxnSpPr>
        <p:spPr>
          <a:xfrm flipH="1">
            <a:off x="6200525" y="3976143"/>
            <a:ext cx="330491" cy="738968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372" idx="1"/>
            <a:endCxn id="61" idx="3"/>
          </p:cNvCxnSpPr>
          <p:nvPr/>
        </p:nvCxnSpPr>
        <p:spPr>
          <a:xfrm flipH="1">
            <a:off x="6000553" y="3976143"/>
            <a:ext cx="530463" cy="728237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372" idx="1"/>
            <a:endCxn id="60" idx="3"/>
          </p:cNvCxnSpPr>
          <p:nvPr/>
        </p:nvCxnSpPr>
        <p:spPr>
          <a:xfrm flipH="1">
            <a:off x="5811170" y="3976143"/>
            <a:ext cx="719846" cy="640063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372" idx="1"/>
            <a:endCxn id="59" idx="3"/>
          </p:cNvCxnSpPr>
          <p:nvPr/>
        </p:nvCxnSpPr>
        <p:spPr>
          <a:xfrm flipH="1">
            <a:off x="5738358" y="3976143"/>
            <a:ext cx="792658" cy="446223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372" idx="1"/>
            <a:endCxn id="58" idx="3"/>
          </p:cNvCxnSpPr>
          <p:nvPr/>
        </p:nvCxnSpPr>
        <p:spPr>
          <a:xfrm flipH="1">
            <a:off x="5758264" y="3976143"/>
            <a:ext cx="772752" cy="247449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354" idx="1"/>
            <a:endCxn id="56" idx="3"/>
          </p:cNvCxnSpPr>
          <p:nvPr/>
        </p:nvCxnSpPr>
        <p:spPr>
          <a:xfrm flipH="1">
            <a:off x="4813824" y="2786159"/>
            <a:ext cx="297698" cy="510091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354" idx="1"/>
            <a:endCxn id="55" idx="3"/>
          </p:cNvCxnSpPr>
          <p:nvPr/>
        </p:nvCxnSpPr>
        <p:spPr>
          <a:xfrm flipH="1">
            <a:off x="4613871" y="2786159"/>
            <a:ext cx="497651" cy="521170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354" idx="1"/>
            <a:endCxn id="54" idx="3"/>
          </p:cNvCxnSpPr>
          <p:nvPr/>
        </p:nvCxnSpPr>
        <p:spPr>
          <a:xfrm flipH="1">
            <a:off x="4416022" y="2786159"/>
            <a:ext cx="695500" cy="454113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354" idx="1"/>
            <a:endCxn id="53" idx="3"/>
          </p:cNvCxnSpPr>
          <p:nvPr/>
        </p:nvCxnSpPr>
        <p:spPr>
          <a:xfrm flipH="1">
            <a:off x="4322562" y="2786159"/>
            <a:ext cx="788960" cy="269341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354" idx="1"/>
            <a:endCxn id="52" idx="3"/>
          </p:cNvCxnSpPr>
          <p:nvPr/>
        </p:nvCxnSpPr>
        <p:spPr>
          <a:xfrm flipH="1">
            <a:off x="4320734" y="2786159"/>
            <a:ext cx="790788" cy="69582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354" idx="1"/>
            <a:endCxn id="48" idx="3"/>
          </p:cNvCxnSpPr>
          <p:nvPr/>
        </p:nvCxnSpPr>
        <p:spPr>
          <a:xfrm flipH="1" flipV="1">
            <a:off x="4298825" y="2457014"/>
            <a:ext cx="812697" cy="329145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354" idx="1"/>
            <a:endCxn id="47" idx="3"/>
          </p:cNvCxnSpPr>
          <p:nvPr/>
        </p:nvCxnSpPr>
        <p:spPr>
          <a:xfrm flipH="1" flipV="1">
            <a:off x="4331671" y="2259465"/>
            <a:ext cx="779851" cy="526694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354" idx="1"/>
            <a:endCxn id="46" idx="3"/>
          </p:cNvCxnSpPr>
          <p:nvPr/>
        </p:nvCxnSpPr>
        <p:spPr>
          <a:xfrm flipH="1" flipV="1">
            <a:off x="4440307" y="2081031"/>
            <a:ext cx="671215" cy="705128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354" idx="1"/>
            <a:endCxn id="44" idx="3"/>
          </p:cNvCxnSpPr>
          <p:nvPr/>
        </p:nvCxnSpPr>
        <p:spPr>
          <a:xfrm flipH="1" flipV="1">
            <a:off x="4641027" y="2030169"/>
            <a:ext cx="470495" cy="755990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354" idx="1"/>
            <a:endCxn id="355" idx="3"/>
          </p:cNvCxnSpPr>
          <p:nvPr/>
        </p:nvCxnSpPr>
        <p:spPr>
          <a:xfrm flipH="1" flipV="1">
            <a:off x="4836366" y="2071999"/>
            <a:ext cx="275156" cy="714160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7430920" y="4622817"/>
            <a:ext cx="617962" cy="18458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dirty="0" smtClean="0">
                <a:solidFill>
                  <a:schemeClr val="accent2"/>
                </a:solidFill>
                <a:latin typeface="Arial"/>
                <a:cs typeface="Arial"/>
              </a:rPr>
              <a:t>TOYOTA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825267" y="3339435"/>
            <a:ext cx="496134" cy="18458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dirty="0" smtClean="0">
                <a:solidFill>
                  <a:schemeClr val="accent2"/>
                </a:solidFill>
                <a:latin typeface="Arial"/>
                <a:cs typeface="Arial"/>
              </a:rPr>
              <a:t>TESLA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5104178" y="4660335"/>
            <a:ext cx="555446" cy="18458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dirty="0" smtClean="0">
                <a:solidFill>
                  <a:schemeClr val="accent2"/>
                </a:solidFill>
                <a:latin typeface="Arial"/>
                <a:cs typeface="Arial"/>
              </a:rPr>
              <a:t>HONDA</a:t>
            </a:r>
          </a:p>
        </p:txBody>
      </p:sp>
      <p:grpSp>
        <p:nvGrpSpPr>
          <p:cNvPr id="137" name="Group 136"/>
          <p:cNvGrpSpPr/>
          <p:nvPr/>
        </p:nvGrpSpPr>
        <p:grpSpPr>
          <a:xfrm rot="7593224">
            <a:off x="8212452" y="1779131"/>
            <a:ext cx="392609" cy="829447"/>
            <a:chOff x="1934804" y="1798233"/>
            <a:chExt cx="392609" cy="829447"/>
          </a:xfrm>
        </p:grpSpPr>
        <p:pic>
          <p:nvPicPr>
            <p:cNvPr id="138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9163" y="179823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9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0968" y="193219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0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934804" y="2124741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1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5974" y="23172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2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6982" y="24594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43" name="Straight Connector 142"/>
          <p:cNvCxnSpPr>
            <a:stCxn id="377" idx="1"/>
            <a:endCxn id="138" idx="3"/>
          </p:cNvCxnSpPr>
          <p:nvPr/>
        </p:nvCxnSpPr>
        <p:spPr>
          <a:xfrm flipV="1">
            <a:off x="7860533" y="2548443"/>
            <a:ext cx="696878" cy="248312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377" idx="1"/>
            <a:endCxn id="139" idx="3"/>
          </p:cNvCxnSpPr>
          <p:nvPr/>
        </p:nvCxnSpPr>
        <p:spPr>
          <a:xfrm flipV="1">
            <a:off x="7860533" y="2349615"/>
            <a:ext cx="677530" cy="447140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377" idx="1"/>
            <a:endCxn id="140" idx="3"/>
          </p:cNvCxnSpPr>
          <p:nvPr/>
        </p:nvCxnSpPr>
        <p:spPr>
          <a:xfrm flipV="1">
            <a:off x="7860533" y="2173755"/>
            <a:ext cx="568218" cy="623000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377" idx="1"/>
            <a:endCxn id="141" idx="3"/>
          </p:cNvCxnSpPr>
          <p:nvPr/>
        </p:nvCxnSpPr>
        <p:spPr>
          <a:xfrm flipV="1">
            <a:off x="7860533" y="2124317"/>
            <a:ext cx="365249" cy="672438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377" idx="1"/>
            <a:endCxn id="142" idx="3"/>
          </p:cNvCxnSpPr>
          <p:nvPr/>
        </p:nvCxnSpPr>
        <p:spPr>
          <a:xfrm flipV="1">
            <a:off x="7860533" y="2152897"/>
            <a:ext cx="167039" cy="643858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/>
          <p:cNvGrpSpPr/>
          <p:nvPr/>
        </p:nvGrpSpPr>
        <p:grpSpPr>
          <a:xfrm rot="14110326">
            <a:off x="8222082" y="2951134"/>
            <a:ext cx="392609" cy="829447"/>
            <a:chOff x="1934804" y="1798233"/>
            <a:chExt cx="392609" cy="829447"/>
          </a:xfrm>
        </p:grpSpPr>
        <p:pic>
          <p:nvPicPr>
            <p:cNvPr id="165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9163" y="179823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6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0968" y="193219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7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934804" y="2124741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8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5974" y="23172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9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6982" y="24594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70" name="Straight Connector 169"/>
          <p:cNvCxnSpPr>
            <a:stCxn id="377" idx="1"/>
            <a:endCxn id="165" idx="3"/>
          </p:cNvCxnSpPr>
          <p:nvPr/>
        </p:nvCxnSpPr>
        <p:spPr>
          <a:xfrm>
            <a:off x="7860533" y="2796755"/>
            <a:ext cx="174363" cy="596771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377" idx="1"/>
            <a:endCxn id="166" idx="1"/>
          </p:cNvCxnSpPr>
          <p:nvPr/>
        </p:nvCxnSpPr>
        <p:spPr>
          <a:xfrm>
            <a:off x="7860533" y="2796755"/>
            <a:ext cx="465053" cy="780025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377" idx="1"/>
            <a:endCxn id="167" idx="3"/>
          </p:cNvCxnSpPr>
          <p:nvPr/>
        </p:nvCxnSpPr>
        <p:spPr>
          <a:xfrm>
            <a:off x="7860533" y="2796755"/>
            <a:ext cx="570518" cy="594468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377" idx="1"/>
            <a:endCxn id="169" idx="3"/>
          </p:cNvCxnSpPr>
          <p:nvPr/>
        </p:nvCxnSpPr>
        <p:spPr>
          <a:xfrm>
            <a:off x="7860533" y="2796755"/>
            <a:ext cx="718366" cy="220943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377" idx="1"/>
            <a:endCxn id="168" idx="3"/>
          </p:cNvCxnSpPr>
          <p:nvPr/>
        </p:nvCxnSpPr>
        <p:spPr>
          <a:xfrm>
            <a:off x="7860533" y="2796755"/>
            <a:ext cx="682169" cy="417904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1" name="Content Placeholder 2"/>
          <p:cNvSpPr txBox="1">
            <a:spLocks/>
          </p:cNvSpPr>
          <p:nvPr/>
        </p:nvSpPr>
        <p:spPr>
          <a:xfrm>
            <a:off x="-22488" y="1479823"/>
            <a:ext cx="3571126" cy="3039676"/>
          </a:xfrm>
          <a:prstGeom prst="rect">
            <a:avLst/>
          </a:prstGeom>
        </p:spPr>
        <p:txBody>
          <a:bodyPr/>
          <a:lstStyle>
            <a:lvl1pPr marL="257147" indent="-257147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150" indent="-214289" algn="l" defTabSz="342863" rtl="0" eaLnBrk="1" latinLnBrk="0" hangingPunct="1">
              <a:spcBef>
                <a:spcPct val="20000"/>
              </a:spcBef>
              <a:buFont typeface="Arial"/>
              <a:buChar char="–"/>
              <a:defRPr sz="23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155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013" indent="-171432" algn="l" defTabSz="342863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542875" indent="-171432" algn="l" defTabSz="342863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1885736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98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461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22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Each city represented by a PE router (</a:t>
            </a:r>
            <a:r>
              <a:rPr lang="en-US" sz="1800" dirty="0" err="1" smtClean="0"/>
              <a:t>vMX</a:t>
            </a:r>
            <a:r>
              <a:rPr lang="en-US" sz="1800" dirty="0" smtClean="0"/>
              <a:t>)</a:t>
            </a:r>
          </a:p>
          <a:p>
            <a:endParaRPr lang="en-US" sz="1800" dirty="0" smtClean="0"/>
          </a:p>
          <a:p>
            <a:r>
              <a:rPr lang="en-US" sz="1800" dirty="0" smtClean="0"/>
              <a:t>Brown-field network with basic infrastructure already provisioned (IGP, MP-BGP)</a:t>
            </a:r>
          </a:p>
          <a:p>
            <a:endParaRPr lang="en-US" sz="1800" dirty="0"/>
          </a:p>
          <a:p>
            <a:r>
              <a:rPr lang="en-US" sz="1800" dirty="0" smtClean="0"/>
              <a:t>All PE routers have NETCONF-SSH enabled</a:t>
            </a:r>
          </a:p>
        </p:txBody>
      </p:sp>
    </p:spTree>
    <p:extLst>
      <p:ext uri="{BB962C8B-B14F-4D97-AF65-F5344CB8AC3E}">
        <p14:creationId xmlns:p14="http://schemas.microsoft.com/office/powerpoint/2010/main" val="26116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56" descr="Network Cloud 1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6759" y="1537658"/>
            <a:ext cx="1106516" cy="729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" name="TextBox 92"/>
          <p:cNvSpPr txBox="1"/>
          <p:nvPr/>
        </p:nvSpPr>
        <p:spPr>
          <a:xfrm>
            <a:off x="6155357" y="1786017"/>
            <a:ext cx="800706" cy="23998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700" dirty="0" smtClean="0">
                <a:solidFill>
                  <a:schemeClr val="accent2"/>
                </a:solidFill>
                <a:latin typeface="Arial"/>
                <a:cs typeface="Arial"/>
              </a:rPr>
              <a:t>OOB</a:t>
            </a:r>
          </a:p>
          <a:p>
            <a:pPr algn="ctr">
              <a:lnSpc>
                <a:spcPct val="90000"/>
              </a:lnSpc>
            </a:pPr>
            <a:r>
              <a:rPr lang="en-US" sz="700" dirty="0" smtClean="0">
                <a:solidFill>
                  <a:schemeClr val="accent2"/>
                </a:solidFill>
                <a:latin typeface="Arial"/>
                <a:cs typeface="Arial"/>
              </a:rPr>
              <a:t>192.168.100.X/24</a:t>
            </a:r>
          </a:p>
        </p:txBody>
      </p:sp>
      <p:sp>
        <p:nvSpPr>
          <p:cNvPr id="190" name="Title 1"/>
          <p:cNvSpPr>
            <a:spLocks noGrp="1"/>
          </p:cNvSpPr>
          <p:nvPr>
            <p:ph type="title"/>
          </p:nvPr>
        </p:nvSpPr>
        <p:spPr>
          <a:xfrm>
            <a:off x="0" y="146862"/>
            <a:ext cx="9143999" cy="685496"/>
          </a:xfrm>
          <a:solidFill>
            <a:schemeClr val="bg1">
              <a:lumMod val="95000"/>
            </a:schemeClr>
          </a:solidFill>
        </p:spPr>
        <p:txBody>
          <a:bodyPr lIns="274320" anchor="ctr"/>
          <a:lstStyle/>
          <a:p>
            <a:r>
              <a:rPr lang="en-US" dirty="0" smtClean="0"/>
              <a:t>Demo topology</a:t>
            </a:r>
            <a:endParaRPr lang="en-US" dirty="0"/>
          </a:p>
        </p:txBody>
      </p:sp>
      <p:pic>
        <p:nvPicPr>
          <p:cNvPr id="3" name="Picture 56" descr="Network Cloud 1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585" y="2427755"/>
            <a:ext cx="1106516" cy="729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6166722" y="2676114"/>
            <a:ext cx="651626" cy="23998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700" dirty="0" smtClean="0">
                <a:solidFill>
                  <a:schemeClr val="accent2"/>
                </a:solidFill>
                <a:latin typeface="Arial"/>
                <a:cs typeface="Arial"/>
              </a:rPr>
              <a:t>CORE</a:t>
            </a:r>
          </a:p>
          <a:p>
            <a:pPr algn="ctr">
              <a:lnSpc>
                <a:spcPct val="90000"/>
              </a:lnSpc>
            </a:pPr>
            <a:r>
              <a:rPr lang="en-US" sz="700" dirty="0" smtClean="0">
                <a:solidFill>
                  <a:schemeClr val="accent2"/>
                </a:solidFill>
                <a:latin typeface="Arial"/>
                <a:cs typeface="Arial"/>
              </a:rPr>
              <a:t>172.16.1.X/24</a:t>
            </a:r>
          </a:p>
        </p:txBody>
      </p:sp>
      <p:cxnSp>
        <p:nvCxnSpPr>
          <p:cNvPr id="8" name="Straight Connector 7"/>
          <p:cNvCxnSpPr>
            <a:stCxn id="3" idx="1"/>
            <a:endCxn id="354" idx="3"/>
          </p:cNvCxnSpPr>
          <p:nvPr/>
        </p:nvCxnSpPr>
        <p:spPr>
          <a:xfrm flipH="1" flipV="1">
            <a:off x="5390327" y="2786159"/>
            <a:ext cx="553258" cy="6101"/>
          </a:xfrm>
          <a:prstGeom prst="line">
            <a:avLst/>
          </a:prstGeom>
          <a:ln w="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4" name="Picture 18" descr="Generic Router 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1522" y="2646756"/>
            <a:ext cx="278805" cy="27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1" name="Straight Connector 370"/>
          <p:cNvCxnSpPr>
            <a:stCxn id="371" idx="1"/>
          </p:cNvCxnSpPr>
          <p:nvPr/>
        </p:nvCxnSpPr>
        <p:spPr>
          <a:xfrm rot="16200000" flipH="1">
            <a:off x="6252121" y="3418444"/>
            <a:ext cx="553258" cy="4532"/>
          </a:xfrm>
          <a:prstGeom prst="line">
            <a:avLst/>
          </a:prstGeom>
          <a:ln w="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2" name="Picture 18" descr="Generic Router 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6391613" y="3697338"/>
            <a:ext cx="278805" cy="27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4" name="Straight Connector 373"/>
          <p:cNvCxnSpPr>
            <a:endCxn id="74" idx="3"/>
          </p:cNvCxnSpPr>
          <p:nvPr/>
        </p:nvCxnSpPr>
        <p:spPr>
          <a:xfrm>
            <a:off x="6531016" y="3976144"/>
            <a:ext cx="741716" cy="218711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>
            <a:stCxn id="3" idx="3"/>
            <a:endCxn id="377" idx="3"/>
          </p:cNvCxnSpPr>
          <p:nvPr/>
        </p:nvCxnSpPr>
        <p:spPr>
          <a:xfrm>
            <a:off x="7050101" y="2792260"/>
            <a:ext cx="531627" cy="4495"/>
          </a:xfrm>
          <a:prstGeom prst="line">
            <a:avLst/>
          </a:prstGeom>
          <a:ln w="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7" name="Picture 18" descr="Generic Router 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7581728" y="2657353"/>
            <a:ext cx="278805" cy="27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5" name="TextBox 384"/>
          <p:cNvSpPr txBox="1"/>
          <p:nvPr/>
        </p:nvSpPr>
        <p:spPr>
          <a:xfrm>
            <a:off x="5079684" y="2934989"/>
            <a:ext cx="371100" cy="18458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b="1" dirty="0" smtClean="0">
                <a:solidFill>
                  <a:schemeClr val="accent2"/>
                </a:solidFill>
                <a:latin typeface="Arial"/>
                <a:cs typeface="Arial"/>
              </a:rPr>
              <a:t>HAN</a:t>
            </a:r>
          </a:p>
        </p:txBody>
      </p:sp>
      <p:sp>
        <p:nvSpPr>
          <p:cNvPr id="386" name="TextBox 385"/>
          <p:cNvSpPr txBox="1"/>
          <p:nvPr/>
        </p:nvSpPr>
        <p:spPr>
          <a:xfrm>
            <a:off x="3707358" y="1805427"/>
            <a:ext cx="617962" cy="18458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dirty="0" smtClean="0">
                <a:solidFill>
                  <a:schemeClr val="accent2"/>
                </a:solidFill>
                <a:latin typeface="Arial"/>
                <a:cs typeface="Arial"/>
              </a:rPr>
              <a:t>TOYOTA</a:t>
            </a:r>
          </a:p>
        </p:txBody>
      </p:sp>
      <p:sp>
        <p:nvSpPr>
          <p:cNvPr id="388" name="TextBox 387"/>
          <p:cNvSpPr txBox="1"/>
          <p:nvPr/>
        </p:nvSpPr>
        <p:spPr>
          <a:xfrm>
            <a:off x="7400197" y="2934518"/>
            <a:ext cx="369497" cy="18458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b="1" dirty="0" smtClean="0">
                <a:solidFill>
                  <a:schemeClr val="accent2"/>
                </a:solidFill>
                <a:latin typeface="Arial"/>
                <a:cs typeface="Arial"/>
              </a:rPr>
              <a:t>SGN</a:t>
            </a:r>
          </a:p>
        </p:txBody>
      </p:sp>
      <p:sp>
        <p:nvSpPr>
          <p:cNvPr id="389" name="TextBox 388"/>
          <p:cNvSpPr txBox="1"/>
          <p:nvPr/>
        </p:nvSpPr>
        <p:spPr>
          <a:xfrm>
            <a:off x="6041785" y="3750789"/>
            <a:ext cx="371100" cy="18458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b="1" dirty="0" smtClean="0">
                <a:solidFill>
                  <a:schemeClr val="accent2"/>
                </a:solidFill>
                <a:latin typeface="Arial"/>
                <a:cs typeface="Arial"/>
              </a:rPr>
              <a:t>DAD</a:t>
            </a:r>
          </a:p>
        </p:txBody>
      </p:sp>
      <p:cxnSp>
        <p:nvCxnSpPr>
          <p:cNvPr id="393" name="Straight Connector 392"/>
          <p:cNvCxnSpPr/>
          <p:nvPr/>
        </p:nvCxnSpPr>
        <p:spPr>
          <a:xfrm flipV="1">
            <a:off x="5390327" y="1438928"/>
            <a:ext cx="1185500" cy="1109515"/>
          </a:xfrm>
          <a:prstGeom prst="line">
            <a:avLst/>
          </a:prstGeom>
          <a:ln w="0">
            <a:solidFill>
              <a:schemeClr val="tx1"/>
            </a:solidFill>
            <a:prstDash val="dash"/>
            <a:miter lim="800000"/>
            <a:head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7" name="Picture 64" descr="software_generic_gray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5397" y="1032344"/>
            <a:ext cx="405525" cy="39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8" name="TextBox 397"/>
          <p:cNvSpPr txBox="1"/>
          <p:nvPr/>
        </p:nvSpPr>
        <p:spPr>
          <a:xfrm>
            <a:off x="6216024" y="832358"/>
            <a:ext cx="661244" cy="191512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50" dirty="0" smtClean="0">
                <a:solidFill>
                  <a:schemeClr val="accent2"/>
                </a:solidFill>
                <a:latin typeface="Arial"/>
                <a:cs typeface="Arial"/>
              </a:rPr>
              <a:t>ANSIBLE</a:t>
            </a:r>
          </a:p>
        </p:txBody>
      </p:sp>
      <p:cxnSp>
        <p:nvCxnSpPr>
          <p:cNvPr id="410" name="Straight Connector 409"/>
          <p:cNvCxnSpPr/>
          <p:nvPr/>
        </p:nvCxnSpPr>
        <p:spPr>
          <a:xfrm flipH="1" flipV="1">
            <a:off x="6575828" y="1438927"/>
            <a:ext cx="1005900" cy="1109516"/>
          </a:xfrm>
          <a:prstGeom prst="line">
            <a:avLst/>
          </a:prstGeom>
          <a:ln w="0">
            <a:solidFill>
              <a:schemeClr val="tx1"/>
            </a:solidFill>
            <a:prstDash val="dash"/>
            <a:miter lim="800000"/>
            <a:head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3" name="Freeform 412"/>
          <p:cNvSpPr/>
          <p:nvPr/>
        </p:nvSpPr>
        <p:spPr>
          <a:xfrm>
            <a:off x="6575569" y="1426693"/>
            <a:ext cx="617721" cy="2298033"/>
          </a:xfrm>
          <a:custGeom>
            <a:avLst/>
            <a:gdLst>
              <a:gd name="connsiteX0" fmla="*/ 116958 w 617721"/>
              <a:gd name="connsiteY0" fmla="*/ 2413591 h 2413591"/>
              <a:gd name="connsiteX1" fmla="*/ 616688 w 617721"/>
              <a:gd name="connsiteY1" fmla="*/ 1371600 h 2413591"/>
              <a:gd name="connsiteX2" fmla="*/ 0 w 617721"/>
              <a:gd name="connsiteY2" fmla="*/ 0 h 2413591"/>
              <a:gd name="connsiteX3" fmla="*/ 0 w 617721"/>
              <a:gd name="connsiteY3" fmla="*/ 0 h 241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721" h="2413591">
                <a:moveTo>
                  <a:pt x="116958" y="2413591"/>
                </a:moveTo>
                <a:cubicBezTo>
                  <a:pt x="376569" y="2093728"/>
                  <a:pt x="636181" y="1773865"/>
                  <a:pt x="616688" y="1371600"/>
                </a:cubicBezTo>
                <a:cubicBezTo>
                  <a:pt x="597195" y="969335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0">
            <a:solidFill>
              <a:schemeClr val="tx1"/>
            </a:solidFill>
            <a:prstDash val="dash"/>
            <a:miter lim="800000"/>
            <a:head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538063" y="1879719"/>
            <a:ext cx="496134" cy="18458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dirty="0" smtClean="0">
                <a:solidFill>
                  <a:schemeClr val="accent2"/>
                </a:solidFill>
                <a:latin typeface="Arial"/>
                <a:cs typeface="Arial"/>
              </a:rPr>
              <a:t>TESLA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56595" y="3540139"/>
            <a:ext cx="555446" cy="18458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dirty="0" smtClean="0">
                <a:solidFill>
                  <a:schemeClr val="accent2"/>
                </a:solidFill>
                <a:latin typeface="Arial"/>
                <a:cs typeface="Arial"/>
              </a:rPr>
              <a:t>HONDA</a:t>
            </a:r>
          </a:p>
        </p:txBody>
      </p:sp>
      <p:grpSp>
        <p:nvGrpSpPr>
          <p:cNvPr id="7" name="Group 6"/>
          <p:cNvGrpSpPr/>
          <p:nvPr/>
        </p:nvGrpSpPr>
        <p:grpSpPr>
          <a:xfrm rot="3251929">
            <a:off x="4257096" y="1691454"/>
            <a:ext cx="392609" cy="829447"/>
            <a:chOff x="1934804" y="1798233"/>
            <a:chExt cx="392609" cy="829447"/>
          </a:xfrm>
        </p:grpSpPr>
        <p:pic>
          <p:nvPicPr>
            <p:cNvPr id="355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9163" y="179823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0968" y="193219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934804" y="2124741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5974" y="23172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6982" y="24594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1" name="Group 50"/>
          <p:cNvGrpSpPr/>
          <p:nvPr/>
        </p:nvGrpSpPr>
        <p:grpSpPr>
          <a:xfrm rot="18695249">
            <a:off x="4241399" y="2807281"/>
            <a:ext cx="392609" cy="829447"/>
            <a:chOff x="1934804" y="1798233"/>
            <a:chExt cx="392609" cy="829447"/>
          </a:xfrm>
        </p:grpSpPr>
        <p:pic>
          <p:nvPicPr>
            <p:cNvPr id="52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9163" y="179823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0968" y="193219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934804" y="2124741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5974" y="23172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6982" y="24594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7" name="Group 56"/>
          <p:cNvGrpSpPr/>
          <p:nvPr/>
        </p:nvGrpSpPr>
        <p:grpSpPr>
          <a:xfrm rot="19069833">
            <a:off x="5638405" y="4185680"/>
            <a:ext cx="392609" cy="829447"/>
            <a:chOff x="1934804" y="1798233"/>
            <a:chExt cx="392609" cy="829447"/>
          </a:xfrm>
        </p:grpSpPr>
        <p:pic>
          <p:nvPicPr>
            <p:cNvPr id="58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9163" y="179823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0968" y="193219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934804" y="2124741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5974" y="23172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6982" y="24594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9" name="Group 68"/>
          <p:cNvGrpSpPr/>
          <p:nvPr/>
        </p:nvGrpSpPr>
        <p:grpSpPr>
          <a:xfrm rot="12901683">
            <a:off x="7045634" y="4162272"/>
            <a:ext cx="392609" cy="829447"/>
            <a:chOff x="1934804" y="1798233"/>
            <a:chExt cx="392609" cy="829447"/>
          </a:xfrm>
        </p:grpSpPr>
        <p:pic>
          <p:nvPicPr>
            <p:cNvPr id="70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9163" y="179823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0968" y="193219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934804" y="2124741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5974" y="23172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6982" y="24594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76" name="Straight Connector 75"/>
          <p:cNvCxnSpPr>
            <a:stCxn id="372" idx="1"/>
            <a:endCxn id="73" idx="3"/>
          </p:cNvCxnSpPr>
          <p:nvPr/>
        </p:nvCxnSpPr>
        <p:spPr>
          <a:xfrm>
            <a:off x="6531016" y="3976143"/>
            <a:ext cx="775564" cy="416091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372" idx="1"/>
            <a:endCxn id="72" idx="3"/>
          </p:cNvCxnSpPr>
          <p:nvPr/>
        </p:nvCxnSpPr>
        <p:spPr>
          <a:xfrm>
            <a:off x="6531016" y="3976143"/>
            <a:ext cx="731547" cy="620305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372" idx="1"/>
            <a:endCxn id="71" idx="3"/>
          </p:cNvCxnSpPr>
          <p:nvPr/>
        </p:nvCxnSpPr>
        <p:spPr>
          <a:xfrm>
            <a:off x="6531016" y="3976143"/>
            <a:ext cx="558660" cy="734260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372" idx="1"/>
            <a:endCxn id="70" idx="3"/>
          </p:cNvCxnSpPr>
          <p:nvPr/>
        </p:nvCxnSpPr>
        <p:spPr>
          <a:xfrm>
            <a:off x="6531016" y="3976143"/>
            <a:ext cx="360418" cy="758896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372" idx="1"/>
            <a:endCxn id="62" idx="3"/>
          </p:cNvCxnSpPr>
          <p:nvPr/>
        </p:nvCxnSpPr>
        <p:spPr>
          <a:xfrm flipH="1">
            <a:off x="6200525" y="3976143"/>
            <a:ext cx="330491" cy="738968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372" idx="1"/>
            <a:endCxn id="61" idx="3"/>
          </p:cNvCxnSpPr>
          <p:nvPr/>
        </p:nvCxnSpPr>
        <p:spPr>
          <a:xfrm flipH="1">
            <a:off x="6000553" y="3976143"/>
            <a:ext cx="530463" cy="728237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372" idx="1"/>
            <a:endCxn id="60" idx="3"/>
          </p:cNvCxnSpPr>
          <p:nvPr/>
        </p:nvCxnSpPr>
        <p:spPr>
          <a:xfrm flipH="1">
            <a:off x="5811170" y="3976143"/>
            <a:ext cx="719846" cy="640063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372" idx="1"/>
            <a:endCxn id="59" idx="3"/>
          </p:cNvCxnSpPr>
          <p:nvPr/>
        </p:nvCxnSpPr>
        <p:spPr>
          <a:xfrm flipH="1">
            <a:off x="5738358" y="3976143"/>
            <a:ext cx="792658" cy="446223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372" idx="1"/>
            <a:endCxn id="58" idx="3"/>
          </p:cNvCxnSpPr>
          <p:nvPr/>
        </p:nvCxnSpPr>
        <p:spPr>
          <a:xfrm flipH="1">
            <a:off x="5758264" y="3976143"/>
            <a:ext cx="772752" cy="247449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354" idx="1"/>
            <a:endCxn id="56" idx="3"/>
          </p:cNvCxnSpPr>
          <p:nvPr/>
        </p:nvCxnSpPr>
        <p:spPr>
          <a:xfrm flipH="1">
            <a:off x="4813824" y="2786159"/>
            <a:ext cx="297698" cy="510091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354" idx="1"/>
            <a:endCxn id="55" idx="3"/>
          </p:cNvCxnSpPr>
          <p:nvPr/>
        </p:nvCxnSpPr>
        <p:spPr>
          <a:xfrm flipH="1">
            <a:off x="4613871" y="2786159"/>
            <a:ext cx="497651" cy="521170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354" idx="1"/>
            <a:endCxn id="54" idx="3"/>
          </p:cNvCxnSpPr>
          <p:nvPr/>
        </p:nvCxnSpPr>
        <p:spPr>
          <a:xfrm flipH="1">
            <a:off x="4416022" y="2786159"/>
            <a:ext cx="695500" cy="454113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354" idx="1"/>
            <a:endCxn id="53" idx="3"/>
          </p:cNvCxnSpPr>
          <p:nvPr/>
        </p:nvCxnSpPr>
        <p:spPr>
          <a:xfrm flipH="1">
            <a:off x="4322562" y="2786159"/>
            <a:ext cx="788960" cy="269341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354" idx="1"/>
            <a:endCxn id="52" idx="3"/>
          </p:cNvCxnSpPr>
          <p:nvPr/>
        </p:nvCxnSpPr>
        <p:spPr>
          <a:xfrm flipH="1">
            <a:off x="4320734" y="2786159"/>
            <a:ext cx="790788" cy="69582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354" idx="1"/>
            <a:endCxn id="48" idx="3"/>
          </p:cNvCxnSpPr>
          <p:nvPr/>
        </p:nvCxnSpPr>
        <p:spPr>
          <a:xfrm flipH="1" flipV="1">
            <a:off x="4298825" y="2457014"/>
            <a:ext cx="812697" cy="329145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354" idx="1"/>
            <a:endCxn id="47" idx="3"/>
          </p:cNvCxnSpPr>
          <p:nvPr/>
        </p:nvCxnSpPr>
        <p:spPr>
          <a:xfrm flipH="1" flipV="1">
            <a:off x="4331671" y="2259465"/>
            <a:ext cx="779851" cy="526694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354" idx="1"/>
            <a:endCxn id="46" idx="3"/>
          </p:cNvCxnSpPr>
          <p:nvPr/>
        </p:nvCxnSpPr>
        <p:spPr>
          <a:xfrm flipH="1" flipV="1">
            <a:off x="4440307" y="2081031"/>
            <a:ext cx="671215" cy="705128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354" idx="1"/>
            <a:endCxn id="44" idx="3"/>
          </p:cNvCxnSpPr>
          <p:nvPr/>
        </p:nvCxnSpPr>
        <p:spPr>
          <a:xfrm flipH="1" flipV="1">
            <a:off x="4641027" y="2030169"/>
            <a:ext cx="470495" cy="755990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354" idx="1"/>
            <a:endCxn id="355" idx="3"/>
          </p:cNvCxnSpPr>
          <p:nvPr/>
        </p:nvCxnSpPr>
        <p:spPr>
          <a:xfrm flipH="1" flipV="1">
            <a:off x="4836366" y="2071999"/>
            <a:ext cx="275156" cy="714160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7430920" y="4622817"/>
            <a:ext cx="617962" cy="18458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dirty="0" smtClean="0">
                <a:solidFill>
                  <a:schemeClr val="accent2"/>
                </a:solidFill>
                <a:latin typeface="Arial"/>
                <a:cs typeface="Arial"/>
              </a:rPr>
              <a:t>TOYOTA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825267" y="3339435"/>
            <a:ext cx="496134" cy="18458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dirty="0" smtClean="0">
                <a:solidFill>
                  <a:schemeClr val="accent2"/>
                </a:solidFill>
                <a:latin typeface="Arial"/>
                <a:cs typeface="Arial"/>
              </a:rPr>
              <a:t>TESLA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5104178" y="4660335"/>
            <a:ext cx="555446" cy="18458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dirty="0" smtClean="0">
                <a:solidFill>
                  <a:schemeClr val="accent2"/>
                </a:solidFill>
                <a:latin typeface="Arial"/>
                <a:cs typeface="Arial"/>
              </a:rPr>
              <a:t>HONDA</a:t>
            </a:r>
          </a:p>
        </p:txBody>
      </p:sp>
      <p:grpSp>
        <p:nvGrpSpPr>
          <p:cNvPr id="137" name="Group 136"/>
          <p:cNvGrpSpPr/>
          <p:nvPr/>
        </p:nvGrpSpPr>
        <p:grpSpPr>
          <a:xfrm rot="7593224">
            <a:off x="8212452" y="1779131"/>
            <a:ext cx="392609" cy="829447"/>
            <a:chOff x="1934804" y="1798233"/>
            <a:chExt cx="392609" cy="829447"/>
          </a:xfrm>
        </p:grpSpPr>
        <p:pic>
          <p:nvPicPr>
            <p:cNvPr id="138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9163" y="179823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9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0968" y="193219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0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934804" y="2124741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1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5974" y="23172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2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6982" y="24594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43" name="Straight Connector 142"/>
          <p:cNvCxnSpPr>
            <a:stCxn id="377" idx="1"/>
            <a:endCxn id="138" idx="3"/>
          </p:cNvCxnSpPr>
          <p:nvPr/>
        </p:nvCxnSpPr>
        <p:spPr>
          <a:xfrm flipV="1">
            <a:off x="7860533" y="2548443"/>
            <a:ext cx="696878" cy="248312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377" idx="1"/>
            <a:endCxn id="139" idx="3"/>
          </p:cNvCxnSpPr>
          <p:nvPr/>
        </p:nvCxnSpPr>
        <p:spPr>
          <a:xfrm flipV="1">
            <a:off x="7860533" y="2349615"/>
            <a:ext cx="677530" cy="447140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377" idx="1"/>
            <a:endCxn id="140" idx="3"/>
          </p:cNvCxnSpPr>
          <p:nvPr/>
        </p:nvCxnSpPr>
        <p:spPr>
          <a:xfrm flipV="1">
            <a:off x="7860533" y="2173755"/>
            <a:ext cx="568218" cy="623000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377" idx="1"/>
            <a:endCxn id="141" idx="3"/>
          </p:cNvCxnSpPr>
          <p:nvPr/>
        </p:nvCxnSpPr>
        <p:spPr>
          <a:xfrm flipV="1">
            <a:off x="7860533" y="2124317"/>
            <a:ext cx="365249" cy="672438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377" idx="1"/>
            <a:endCxn id="142" idx="3"/>
          </p:cNvCxnSpPr>
          <p:nvPr/>
        </p:nvCxnSpPr>
        <p:spPr>
          <a:xfrm flipV="1">
            <a:off x="7860533" y="2152897"/>
            <a:ext cx="167039" cy="643858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/>
          <p:cNvGrpSpPr/>
          <p:nvPr/>
        </p:nvGrpSpPr>
        <p:grpSpPr>
          <a:xfrm rot="14110326">
            <a:off x="8222082" y="2951134"/>
            <a:ext cx="392609" cy="829447"/>
            <a:chOff x="1934804" y="1798233"/>
            <a:chExt cx="392609" cy="829447"/>
          </a:xfrm>
        </p:grpSpPr>
        <p:pic>
          <p:nvPicPr>
            <p:cNvPr id="165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9163" y="179823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6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0968" y="1932193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7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934804" y="2124741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8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15974" y="23172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9" name="Picture 19" descr="Generic Router 2.png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56982" y="2459430"/>
              <a:ext cx="168250" cy="16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70" name="Straight Connector 169"/>
          <p:cNvCxnSpPr>
            <a:stCxn id="377" idx="1"/>
            <a:endCxn id="165" idx="3"/>
          </p:cNvCxnSpPr>
          <p:nvPr/>
        </p:nvCxnSpPr>
        <p:spPr>
          <a:xfrm>
            <a:off x="7860533" y="2796755"/>
            <a:ext cx="174363" cy="596771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377" idx="1"/>
            <a:endCxn id="166" idx="1"/>
          </p:cNvCxnSpPr>
          <p:nvPr/>
        </p:nvCxnSpPr>
        <p:spPr>
          <a:xfrm>
            <a:off x="7860533" y="2796755"/>
            <a:ext cx="465053" cy="780025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377" idx="1"/>
            <a:endCxn id="167" idx="3"/>
          </p:cNvCxnSpPr>
          <p:nvPr/>
        </p:nvCxnSpPr>
        <p:spPr>
          <a:xfrm>
            <a:off x="7860533" y="2796755"/>
            <a:ext cx="570518" cy="594468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377" idx="1"/>
            <a:endCxn id="169" idx="3"/>
          </p:cNvCxnSpPr>
          <p:nvPr/>
        </p:nvCxnSpPr>
        <p:spPr>
          <a:xfrm>
            <a:off x="7860533" y="2796755"/>
            <a:ext cx="718366" cy="220943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377" idx="1"/>
            <a:endCxn id="168" idx="3"/>
          </p:cNvCxnSpPr>
          <p:nvPr/>
        </p:nvCxnSpPr>
        <p:spPr>
          <a:xfrm>
            <a:off x="7860533" y="2796755"/>
            <a:ext cx="682169" cy="417904"/>
          </a:xfrm>
          <a:prstGeom prst="line">
            <a:avLst/>
          </a:prstGeom>
          <a:ln w="0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1" name="Content Placeholder 2"/>
          <p:cNvSpPr txBox="1">
            <a:spLocks/>
          </p:cNvSpPr>
          <p:nvPr/>
        </p:nvSpPr>
        <p:spPr>
          <a:xfrm>
            <a:off x="-22488" y="1479823"/>
            <a:ext cx="3571126" cy="3039676"/>
          </a:xfrm>
          <a:prstGeom prst="rect">
            <a:avLst/>
          </a:prstGeom>
        </p:spPr>
        <p:txBody>
          <a:bodyPr/>
          <a:lstStyle>
            <a:lvl1pPr marL="257147" indent="-257147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150" indent="-214289" algn="l" defTabSz="342863" rtl="0" eaLnBrk="1" latinLnBrk="0" hangingPunct="1">
              <a:spcBef>
                <a:spcPct val="20000"/>
              </a:spcBef>
              <a:buFont typeface="Arial"/>
              <a:buChar char="–"/>
              <a:defRPr sz="23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155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013" indent="-171432" algn="l" defTabSz="342863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542875" indent="-171432" algn="l" defTabSz="342863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1885736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98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461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22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Each city represented by a PE router (</a:t>
            </a:r>
            <a:r>
              <a:rPr lang="en-US" sz="1800" dirty="0" err="1" smtClean="0"/>
              <a:t>vMX</a:t>
            </a:r>
            <a:r>
              <a:rPr lang="en-US" sz="1800" dirty="0" smtClean="0"/>
              <a:t>)</a:t>
            </a:r>
          </a:p>
          <a:p>
            <a:endParaRPr lang="en-US" sz="1800" dirty="0" smtClean="0"/>
          </a:p>
          <a:p>
            <a:r>
              <a:rPr lang="en-US" sz="1800" dirty="0" smtClean="0"/>
              <a:t>Brown-field network with basic infrastructure already provisioned (IGP, MP-BGP)</a:t>
            </a:r>
          </a:p>
          <a:p>
            <a:endParaRPr lang="en-US" sz="1800" dirty="0"/>
          </a:p>
          <a:p>
            <a:r>
              <a:rPr lang="en-US" sz="1800" dirty="0" smtClean="0"/>
              <a:t>All PE routers have NETCONF-SSH enabled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252625" y="2656795"/>
            <a:ext cx="427206" cy="14303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700" b="1">
                <a:solidFill>
                  <a:schemeClr val="accent2"/>
                </a:solidFill>
                <a:latin typeface="Arial"/>
                <a:cs typeface="Arial"/>
              </a:rPr>
              <a:t>g</a:t>
            </a:r>
            <a:r>
              <a:rPr lang="en-US" sz="700" b="1" smtClean="0">
                <a:solidFill>
                  <a:schemeClr val="accent2"/>
                </a:solidFill>
                <a:latin typeface="Arial"/>
                <a:cs typeface="Arial"/>
              </a:rPr>
              <a:t>e-0/0/2</a:t>
            </a:r>
            <a:endParaRPr lang="en-US" sz="7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312925" y="4264359"/>
            <a:ext cx="427206" cy="14303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700" b="1" dirty="0" smtClean="0">
                <a:solidFill>
                  <a:schemeClr val="accent2"/>
                </a:solidFill>
                <a:latin typeface="Arial"/>
                <a:cs typeface="Arial"/>
              </a:rPr>
              <a:t>ge-0/0/3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105745" y="2706729"/>
            <a:ext cx="427206" cy="14303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700" b="1" smtClean="0">
                <a:solidFill>
                  <a:schemeClr val="accent2"/>
                </a:solidFill>
                <a:latin typeface="Arial"/>
                <a:cs typeface="Arial"/>
              </a:rPr>
              <a:t>ge-0/0/4</a:t>
            </a:r>
            <a:endParaRPr lang="en-US" sz="7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312881" y="2888798"/>
            <a:ext cx="427206" cy="14303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700" b="1" dirty="0" smtClean="0">
                <a:solidFill>
                  <a:schemeClr val="accent2"/>
                </a:solidFill>
                <a:latin typeface="Arial"/>
                <a:cs typeface="Arial"/>
              </a:rPr>
              <a:t>ge-0/0/1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368662" y="2008452"/>
            <a:ext cx="427206" cy="143037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700" b="1" smtClean="0">
                <a:solidFill>
                  <a:schemeClr val="accent2"/>
                </a:solidFill>
                <a:latin typeface="Arial"/>
                <a:cs typeface="Arial"/>
              </a:rPr>
              <a:t>ge-0/0/0</a:t>
            </a:r>
            <a:endParaRPr lang="en-US" sz="7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724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6862"/>
            <a:ext cx="9143999" cy="685496"/>
          </a:xfrm>
          <a:solidFill>
            <a:schemeClr val="bg1">
              <a:lumMod val="95000"/>
            </a:schemeClr>
          </a:solidFill>
        </p:spPr>
        <p:txBody>
          <a:bodyPr lIns="274320" anchor="ctr"/>
          <a:lstStyle/>
          <a:p>
            <a:r>
              <a:rPr lang="en-US" dirty="0" smtClean="0"/>
              <a:t>Basic router </a:t>
            </a:r>
            <a:r>
              <a:rPr lang="en-US" dirty="0" err="1" smtClean="0"/>
              <a:t>config</a:t>
            </a:r>
            <a:r>
              <a:rPr lang="en-US" dirty="0" smtClean="0"/>
              <a:t>: Hostname, Interfaces, Protocols</a:t>
            </a:r>
            <a:endParaRPr lang="en-US" dirty="0"/>
          </a:p>
        </p:txBody>
      </p:sp>
      <p:sp>
        <p:nvSpPr>
          <p:cNvPr id="175" name="Content Placeholder 2"/>
          <p:cNvSpPr txBox="1">
            <a:spLocks/>
          </p:cNvSpPr>
          <p:nvPr/>
        </p:nvSpPr>
        <p:spPr>
          <a:xfrm>
            <a:off x="120753" y="1440407"/>
            <a:ext cx="4995310" cy="2775081"/>
          </a:xfrm>
          <a:prstGeom prst="rect">
            <a:avLst/>
          </a:prstGeom>
        </p:spPr>
        <p:txBody>
          <a:bodyPr/>
          <a:lstStyle>
            <a:lvl1pPr marL="257147" indent="-257147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150" indent="-214289" algn="l" defTabSz="342863" rtl="0" eaLnBrk="1" latinLnBrk="0" hangingPunct="1">
              <a:spcBef>
                <a:spcPct val="20000"/>
              </a:spcBef>
              <a:buFont typeface="Arial"/>
              <a:buChar char="–"/>
              <a:defRPr sz="23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155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013" indent="-171432" algn="l" defTabSz="342863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542875" indent="-171432" algn="l" defTabSz="342863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1885736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98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461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22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Basic infrastructure setup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Configure: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ostname</a:t>
            </a:r>
            <a:endParaRPr lang="en-US" dirty="0" smtClean="0"/>
          </a:p>
          <a:p>
            <a:pPr lvl="1"/>
            <a:r>
              <a:rPr lang="en-US" dirty="0" smtClean="0"/>
              <a:t>Interfaces: lo0 &amp; ge-0/0/1</a:t>
            </a:r>
          </a:p>
          <a:p>
            <a:pPr lvl="1"/>
            <a:r>
              <a:rPr lang="en-US" dirty="0" smtClean="0"/>
              <a:t>Protocols: ISIS &amp; BGP</a:t>
            </a:r>
            <a:endParaRPr lang="en-US" dirty="0"/>
          </a:p>
          <a:p>
            <a:pPr marL="342861" lvl="1" indent="0">
              <a:buNone/>
            </a:pPr>
            <a:endParaRPr lang="en-US" dirty="0" smtClean="0"/>
          </a:p>
        </p:txBody>
      </p:sp>
      <p:pic>
        <p:nvPicPr>
          <p:cNvPr id="26" name="Picture 56" descr="Network Cloud 1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584" y="1947380"/>
            <a:ext cx="1835645" cy="1209385"/>
          </a:xfrm>
          <a:prstGeom prst="rect">
            <a:avLst/>
          </a:prstGeom>
          <a:ln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6191569" y="2367631"/>
            <a:ext cx="1344278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b="1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172.16.1.X/24</a:t>
            </a:r>
          </a:p>
        </p:txBody>
      </p:sp>
      <p:cxnSp>
        <p:nvCxnSpPr>
          <p:cNvPr id="28" name="Straight Connector 27"/>
          <p:cNvCxnSpPr>
            <a:stCxn id="26" idx="1"/>
            <a:endCxn id="29" idx="3"/>
          </p:cNvCxnSpPr>
          <p:nvPr/>
        </p:nvCxnSpPr>
        <p:spPr>
          <a:xfrm flipH="1">
            <a:off x="5174429" y="2552073"/>
            <a:ext cx="769155" cy="4596"/>
          </a:xfrm>
          <a:prstGeom prst="line">
            <a:avLst/>
          </a:prstGeom>
          <a:ln w="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18" descr="Generic Router 1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1908" y="2325408"/>
            <a:ext cx="462521" cy="462521"/>
          </a:xfrm>
          <a:prstGeom prst="rect">
            <a:avLst/>
          </a:prstGeom>
          <a:ln>
            <a:noFill/>
          </a:ln>
        </p:spPr>
      </p:pic>
      <p:cxnSp>
        <p:nvCxnSpPr>
          <p:cNvPr id="30" name="Straight Connector 29"/>
          <p:cNvCxnSpPr>
            <a:stCxn id="26" idx="2"/>
            <a:endCxn id="31" idx="3"/>
          </p:cNvCxnSpPr>
          <p:nvPr/>
        </p:nvCxnSpPr>
        <p:spPr>
          <a:xfrm flipH="1">
            <a:off x="6861406" y="3156765"/>
            <a:ext cx="1" cy="688189"/>
          </a:xfrm>
          <a:prstGeom prst="line">
            <a:avLst/>
          </a:prstGeom>
          <a:ln w="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18" descr="Generic Router 1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6630145" y="3844954"/>
            <a:ext cx="462521" cy="462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2" name="Straight Connector 31"/>
          <p:cNvCxnSpPr>
            <a:stCxn id="26" idx="3"/>
            <a:endCxn id="33" idx="3"/>
          </p:cNvCxnSpPr>
          <p:nvPr/>
        </p:nvCxnSpPr>
        <p:spPr>
          <a:xfrm>
            <a:off x="7779229" y="2552073"/>
            <a:ext cx="534041" cy="3333"/>
          </a:xfrm>
          <a:prstGeom prst="line">
            <a:avLst/>
          </a:prstGeom>
          <a:ln w="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18" descr="Generic Router 1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8313270" y="2324146"/>
            <a:ext cx="462521" cy="462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8238043" y="2827947"/>
            <a:ext cx="612974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smtClean="0">
                <a:solidFill>
                  <a:schemeClr val="accent2"/>
                </a:solidFill>
                <a:latin typeface="Arial"/>
                <a:cs typeface="Arial"/>
              </a:rPr>
              <a:t>SGN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553588" y="4413148"/>
            <a:ext cx="615633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b="1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DAD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28600" y="2731531"/>
            <a:ext cx="86560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smtClean="0">
                <a:solidFill>
                  <a:schemeClr val="accent2"/>
                </a:solidFill>
                <a:latin typeface="Arial"/>
                <a:cs typeface="Arial"/>
              </a:rPr>
              <a:t>ge-0/0/1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35351" y="2816900"/>
            <a:ext cx="615633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b="1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HAN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72114" y="1601720"/>
            <a:ext cx="1578578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smtClean="0">
                <a:solidFill>
                  <a:schemeClr val="accent2"/>
                </a:solidFill>
                <a:latin typeface="Arial"/>
                <a:cs typeface="Arial"/>
              </a:rPr>
              <a:t>BGP: AS 65532</a:t>
            </a:r>
            <a:endParaRPr lang="en-US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839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6862"/>
            <a:ext cx="9143999" cy="685496"/>
          </a:xfrm>
          <a:solidFill>
            <a:schemeClr val="bg1">
              <a:lumMod val="95000"/>
            </a:schemeClr>
          </a:solidFill>
        </p:spPr>
        <p:txBody>
          <a:bodyPr lIns="274320" anchor="ctr"/>
          <a:lstStyle/>
          <a:p>
            <a:r>
              <a:rPr lang="en-US" dirty="0" smtClean="0"/>
              <a:t>Basic router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175" name="Content Placeholder 2"/>
          <p:cNvSpPr txBox="1">
            <a:spLocks/>
          </p:cNvSpPr>
          <p:nvPr/>
        </p:nvSpPr>
        <p:spPr>
          <a:xfrm>
            <a:off x="120753" y="1004553"/>
            <a:ext cx="4995310" cy="3236694"/>
          </a:xfrm>
          <a:prstGeom prst="rect">
            <a:avLst/>
          </a:prstGeom>
        </p:spPr>
        <p:txBody>
          <a:bodyPr/>
          <a:lstStyle>
            <a:lvl1pPr marL="257147" indent="-257147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150" indent="-214289" algn="l" defTabSz="342863" rtl="0" eaLnBrk="1" latinLnBrk="0" hangingPunct="1">
              <a:spcBef>
                <a:spcPct val="20000"/>
              </a:spcBef>
              <a:buFont typeface="Arial"/>
              <a:buChar char="–"/>
              <a:defRPr sz="23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155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013" indent="-171432" algn="l" defTabSz="342863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542875" indent="-171432" algn="l" defTabSz="342863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1885736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98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461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22" indent="-171432" algn="l" defTabSz="34286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Steps: Build, Assemble</a:t>
            </a:r>
            <a:r>
              <a:rPr lang="en-US" smtClean="0"/>
              <a:t>, </a:t>
            </a:r>
            <a:r>
              <a:rPr lang="en-US" smtClean="0"/>
              <a:t>Push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Build </a:t>
            </a:r>
            <a:r>
              <a:rPr lang="en-US" dirty="0" err="1" smtClean="0"/>
              <a:t>config</a:t>
            </a:r>
            <a:r>
              <a:rPr lang="en-US" dirty="0" smtClean="0"/>
              <a:t> in parts</a:t>
            </a:r>
          </a:p>
          <a:p>
            <a:pPr lvl="1"/>
            <a:r>
              <a:rPr lang="en-US" dirty="0" smtClean="0"/>
              <a:t>hostname &amp; Interface</a:t>
            </a:r>
          </a:p>
          <a:p>
            <a:pPr lvl="1"/>
            <a:r>
              <a:rPr lang="en-US" dirty="0" smtClean="0"/>
              <a:t>Protocols</a:t>
            </a:r>
          </a:p>
          <a:p>
            <a:r>
              <a:rPr lang="en-US" dirty="0" smtClean="0"/>
              <a:t>Assemble </a:t>
            </a:r>
            <a:r>
              <a:rPr lang="en-US" dirty="0" err="1" smtClean="0"/>
              <a:t>config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Push </a:t>
            </a:r>
            <a:r>
              <a:rPr lang="en-US" dirty="0" err="1" smtClean="0"/>
              <a:t>config</a:t>
            </a:r>
            <a:r>
              <a:rPr lang="en-US" dirty="0" smtClean="0"/>
              <a:t> to router</a:t>
            </a:r>
          </a:p>
          <a:p>
            <a:pPr lvl="1"/>
            <a:endParaRPr lang="en-US" dirty="0" smtClean="0"/>
          </a:p>
        </p:txBody>
      </p:sp>
      <p:sp>
        <p:nvSpPr>
          <p:cNvPr id="17" name="Left Brace 16"/>
          <p:cNvSpPr/>
          <p:nvPr/>
        </p:nvSpPr>
        <p:spPr>
          <a:xfrm rot="10800000">
            <a:off x="3638674" y="2408031"/>
            <a:ext cx="278418" cy="322812"/>
          </a:xfrm>
          <a:prstGeom prst="leftBrace">
            <a:avLst>
              <a:gd name="adj1" fmla="val 20579"/>
              <a:gd name="adj2" fmla="val 50000"/>
            </a:avLst>
          </a:prstGeom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027935" y="2568669"/>
            <a:ext cx="544064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" name="Rectangle 18"/>
          <p:cNvSpPr/>
          <p:nvPr/>
        </p:nvSpPr>
        <p:spPr>
          <a:xfrm>
            <a:off x="4682842" y="2469234"/>
            <a:ext cx="14462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ROLE: </a:t>
            </a:r>
            <a:r>
              <a:rPr lang="en-US" sz="1100" b="1" dirty="0" smtClean="0"/>
              <a:t>config_intfs</a:t>
            </a:r>
            <a:endParaRPr lang="en-US" sz="1100" dirty="0"/>
          </a:p>
        </p:txBody>
      </p:sp>
      <p:sp>
        <p:nvSpPr>
          <p:cNvPr id="21" name="Left Brace 20"/>
          <p:cNvSpPr/>
          <p:nvPr/>
        </p:nvSpPr>
        <p:spPr>
          <a:xfrm rot="10800000">
            <a:off x="3638674" y="2844324"/>
            <a:ext cx="278418" cy="322812"/>
          </a:xfrm>
          <a:prstGeom prst="leftBrace">
            <a:avLst>
              <a:gd name="adj1" fmla="val 20579"/>
              <a:gd name="adj2" fmla="val 50000"/>
            </a:avLst>
          </a:prstGeom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027935" y="3004962"/>
            <a:ext cx="544064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/>
          <p:cNvSpPr/>
          <p:nvPr/>
        </p:nvSpPr>
        <p:spPr>
          <a:xfrm>
            <a:off x="4682841" y="2905527"/>
            <a:ext cx="17056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ROLE: </a:t>
            </a:r>
            <a:r>
              <a:rPr lang="en-US" sz="1100" b="1" dirty="0" err="1" smtClean="0"/>
              <a:t>config_protocols</a:t>
            </a:r>
            <a:endParaRPr lang="en-US" sz="1100" dirty="0"/>
          </a:p>
        </p:txBody>
      </p:sp>
      <p:sp>
        <p:nvSpPr>
          <p:cNvPr id="24" name="Left Brace 23"/>
          <p:cNvSpPr/>
          <p:nvPr/>
        </p:nvSpPr>
        <p:spPr>
          <a:xfrm rot="10800000">
            <a:off x="3638674" y="3281525"/>
            <a:ext cx="278418" cy="322812"/>
          </a:xfrm>
          <a:prstGeom prst="leftBrace">
            <a:avLst>
              <a:gd name="adj1" fmla="val 20579"/>
              <a:gd name="adj2" fmla="val 50000"/>
            </a:avLst>
          </a:prstGeom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027935" y="3442163"/>
            <a:ext cx="544064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8" name="Rectangle 37"/>
          <p:cNvSpPr/>
          <p:nvPr/>
        </p:nvSpPr>
        <p:spPr>
          <a:xfrm>
            <a:off x="4682841" y="3342728"/>
            <a:ext cx="17056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ROLE: </a:t>
            </a:r>
            <a:r>
              <a:rPr lang="en-US" sz="1100" b="1" dirty="0" err="1" smtClean="0"/>
              <a:t>config_build</a:t>
            </a:r>
            <a:endParaRPr lang="en-US" sz="1100" dirty="0"/>
          </a:p>
        </p:txBody>
      </p:sp>
      <p:sp>
        <p:nvSpPr>
          <p:cNvPr id="39" name="Left Brace 38"/>
          <p:cNvSpPr/>
          <p:nvPr/>
        </p:nvSpPr>
        <p:spPr>
          <a:xfrm rot="10800000">
            <a:off x="3630434" y="4130782"/>
            <a:ext cx="278418" cy="322812"/>
          </a:xfrm>
          <a:prstGeom prst="leftBrace">
            <a:avLst>
              <a:gd name="adj1" fmla="val 20579"/>
              <a:gd name="adj2" fmla="val 50000"/>
            </a:avLst>
          </a:prstGeom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4019695" y="4291420"/>
            <a:ext cx="544064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1" name="Rectangle 40"/>
          <p:cNvSpPr/>
          <p:nvPr/>
        </p:nvSpPr>
        <p:spPr>
          <a:xfrm>
            <a:off x="4674601" y="4191985"/>
            <a:ext cx="22946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Playbook: </a:t>
            </a:r>
            <a:r>
              <a:rPr lang="en-US" sz="1100" b="1" dirty="0" err="1"/>
              <a:t>pb.conf.commit.yaml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427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6862"/>
            <a:ext cx="9143999" cy="685496"/>
          </a:xfrm>
          <a:solidFill>
            <a:schemeClr val="bg1">
              <a:lumMod val="95000"/>
            </a:schemeClr>
          </a:solidFill>
        </p:spPr>
        <p:txBody>
          <a:bodyPr lIns="274320" anchor="ctr"/>
          <a:lstStyle/>
          <a:p>
            <a:r>
              <a:rPr lang="en-US" dirty="0" smtClean="0"/>
              <a:t>Basic router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7292" y="1493274"/>
            <a:ext cx="1069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PLAYBOOKS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77951"/>
            <a:ext cx="21172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pb.conf.base_config.yaml</a:t>
            </a:r>
            <a:r>
              <a:rPr lang="en-US" dirty="0"/>
              <a:t> 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865144" y="1647162"/>
            <a:ext cx="544064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" name="Rectangle 25"/>
          <p:cNvSpPr/>
          <p:nvPr/>
        </p:nvSpPr>
        <p:spPr>
          <a:xfrm>
            <a:off x="2729152" y="1491941"/>
            <a:ext cx="652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ROLES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19039" y="1367635"/>
            <a:ext cx="42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solidFill>
                  <a:schemeClr val="accent2"/>
                </a:solidFill>
              </a:rPr>
              <a:t>call</a:t>
            </a:r>
            <a:endParaRPr lang="en-US" dirty="0" smtClean="0">
              <a:solidFill>
                <a:schemeClr val="accent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32565" y="1876798"/>
            <a:ext cx="1055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config_intfs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49296" y="1502830"/>
            <a:ext cx="271714" cy="378486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endParaRPr lang="en-US" sz="2400" dirty="0" smtClean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343840" y="1518858"/>
            <a:ext cx="634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TASKS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584235" y="1538184"/>
            <a:ext cx="1044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TEMPLATES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02903" y="1538184"/>
            <a:ext cx="271714" cy="378486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smtClean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endParaRPr lang="en-US" sz="2400" dirty="0" smtClean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293428" y="1537292"/>
            <a:ext cx="995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VARIABLES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87889" y="1537292"/>
            <a:ext cx="271714" cy="378486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smtClean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endParaRPr lang="en-US" sz="2400" dirty="0" smtClean="0">
              <a:solidFill>
                <a:srgbClr val="FF0000"/>
              </a:solidFill>
              <a:latin typeface="Arial"/>
              <a:cs typeface="Arial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774400" y="1915778"/>
            <a:ext cx="4438" cy="634237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811025" y="2550013"/>
            <a:ext cx="1937571" cy="2109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811025" y="2550013"/>
            <a:ext cx="4438" cy="634237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785221" y="2550015"/>
            <a:ext cx="4438" cy="634237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748596" y="2550014"/>
            <a:ext cx="4438" cy="634237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3" name="Rectangle 42"/>
          <p:cNvSpPr/>
          <p:nvPr/>
        </p:nvSpPr>
        <p:spPr>
          <a:xfrm>
            <a:off x="7801335" y="1975975"/>
            <a:ext cx="7377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d</a:t>
            </a:r>
            <a:r>
              <a:rPr lang="en-US" smtClean="0">
                <a:solidFill>
                  <a:schemeClr val="accent2"/>
                </a:solidFill>
              </a:rPr>
              <a:t>erived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from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177806" y="1876797"/>
            <a:ext cx="9629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ain.yaml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626876" y="1876796"/>
            <a:ext cx="11065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main.conf.j2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555774" y="3196870"/>
            <a:ext cx="549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roles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278612" y="3206248"/>
            <a:ext cx="1014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g</a:t>
            </a:r>
            <a:r>
              <a:rPr lang="en-US" smtClean="0"/>
              <a:t>roup_vars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8300955" y="3204140"/>
            <a:ext cx="904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host_vars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3333463" y="1106025"/>
            <a:ext cx="1103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</a:t>
            </a:r>
            <a:r>
              <a:rPr lang="en-US" smtClean="0">
                <a:solidFill>
                  <a:schemeClr val="accent2"/>
                </a:solidFill>
              </a:rPr>
              <a:t>ombination</a:t>
            </a:r>
            <a:endParaRPr lang="en-US" dirty="0" smtClean="0">
              <a:solidFill>
                <a:schemeClr val="accent2"/>
              </a:solidFill>
            </a:endParaRP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of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32" y="2894061"/>
            <a:ext cx="3636578" cy="1584098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703976" y="4472955"/>
            <a:ext cx="2927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playbooks/</a:t>
            </a:r>
            <a:r>
              <a:rPr lang="en-US" dirty="0" err="1" smtClean="0"/>
              <a:t>pb.conf.base_config.yaml</a:t>
            </a:r>
            <a:r>
              <a:rPr lang="en-US" dirty="0"/>
              <a:t> 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532565" y="2116724"/>
            <a:ext cx="14011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config_protocols</a:t>
            </a:r>
            <a:endParaRPr lang="en-US" dirty="0" smtClean="0"/>
          </a:p>
        </p:txBody>
      </p:sp>
      <p:sp>
        <p:nvSpPr>
          <p:cNvPr id="53" name="Rectangle 52"/>
          <p:cNvSpPr/>
          <p:nvPr/>
        </p:nvSpPr>
        <p:spPr>
          <a:xfrm>
            <a:off x="2532564" y="2369790"/>
            <a:ext cx="1084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config_build</a:t>
            </a:r>
            <a:endParaRPr lang="en-US" dirty="0" smtClean="0"/>
          </a:p>
        </p:txBody>
      </p:sp>
      <p:sp>
        <p:nvSpPr>
          <p:cNvPr id="54" name="Rectangle 53"/>
          <p:cNvSpPr/>
          <p:nvPr/>
        </p:nvSpPr>
        <p:spPr>
          <a:xfrm>
            <a:off x="7340823" y="287064"/>
            <a:ext cx="1658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STEP 1: BUILD</a:t>
            </a:r>
          </a:p>
        </p:txBody>
      </p:sp>
    </p:spTree>
    <p:extLst>
      <p:ext uri="{BB962C8B-B14F-4D97-AF65-F5344CB8AC3E}">
        <p14:creationId xmlns:p14="http://schemas.microsoft.com/office/powerpoint/2010/main" val="77752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07" y="1997340"/>
            <a:ext cx="3026490" cy="3135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046" y="2216816"/>
            <a:ext cx="2699403" cy="29161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27181" y="1856144"/>
            <a:ext cx="2731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/>
              <a:t>host_vars</a:t>
            </a:r>
            <a:r>
              <a:rPr lang="en-US" dirty="0" smtClean="0"/>
              <a:t>/HAN/</a:t>
            </a:r>
            <a:r>
              <a:rPr lang="en-US" dirty="0" err="1" smtClean="0"/>
              <a:t>base_config.yaml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12256" y="1707272"/>
            <a:ext cx="1880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templates</a:t>
            </a:r>
            <a:r>
              <a:rPr lang="en-US" dirty="0" smtClean="0"/>
              <a:t>/main.conf.j2</a:t>
            </a:r>
            <a:endParaRPr lang="en-US" dirty="0"/>
          </a:p>
        </p:txBody>
      </p:sp>
      <p:sp>
        <p:nvSpPr>
          <p:cNvPr id="11" name="Plus 10"/>
          <p:cNvSpPr/>
          <p:nvPr/>
        </p:nvSpPr>
        <p:spPr>
          <a:xfrm>
            <a:off x="5068674" y="3194841"/>
            <a:ext cx="691795" cy="740668"/>
          </a:xfrm>
          <a:prstGeom prst="mathPlu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97898" y="2731449"/>
            <a:ext cx="394729" cy="20946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43046" y="2203970"/>
            <a:ext cx="741959" cy="2797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975204" y="2378328"/>
            <a:ext cx="2967842" cy="448218"/>
          </a:xfrm>
          <a:prstGeom prst="straightConnector1">
            <a:avLst/>
          </a:prstGeom>
          <a:noFill/>
          <a:ln w="2540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-2346"/>
            <a:ext cx="9143999" cy="415498"/>
          </a:xfrm>
          <a:solidFill>
            <a:schemeClr val="bg1">
              <a:lumMod val="95000"/>
            </a:schemeClr>
          </a:solidFill>
        </p:spPr>
        <p:txBody>
          <a:bodyPr lIns="274320" anchor="ctr"/>
          <a:lstStyle/>
          <a:p>
            <a:r>
              <a:rPr lang="en-US" dirty="0" smtClean="0"/>
              <a:t>Basic router </a:t>
            </a:r>
            <a:r>
              <a:rPr lang="en-US" dirty="0" err="1" smtClean="0"/>
              <a:t>config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30" y="864229"/>
            <a:ext cx="2676297" cy="89209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67591" y="535788"/>
            <a:ext cx="13737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tasks</a:t>
            </a:r>
            <a:r>
              <a:rPr lang="en-US" dirty="0" smtClean="0"/>
              <a:t>/</a:t>
            </a:r>
            <a:r>
              <a:rPr lang="en-US" dirty="0" err="1" smtClean="0"/>
              <a:t>main.yaml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76396" y="1325860"/>
            <a:ext cx="1114598" cy="243447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23" name="Elbow Connector 22"/>
          <p:cNvCxnSpPr>
            <a:stCxn id="21" idx="2"/>
            <a:endCxn id="10" idx="1"/>
          </p:cNvCxnSpPr>
          <p:nvPr/>
        </p:nvCxnSpPr>
        <p:spPr>
          <a:xfrm rot="16200000" flipH="1">
            <a:off x="1577048" y="925953"/>
            <a:ext cx="291854" cy="1578561"/>
          </a:xfrm>
          <a:prstGeom prst="bentConnector2">
            <a:avLst/>
          </a:prstGeom>
          <a:noFill/>
          <a:ln w="2540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" name="Rectangle 2"/>
          <p:cNvSpPr/>
          <p:nvPr/>
        </p:nvSpPr>
        <p:spPr>
          <a:xfrm>
            <a:off x="4108445" y="766142"/>
            <a:ext cx="38634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/>
              <a:t>Example: </a:t>
            </a:r>
            <a:r>
              <a:rPr lang="en-US" sz="1800" dirty="0" smtClean="0"/>
              <a:t>Hostname &amp; Interface </a:t>
            </a:r>
            <a:r>
              <a:rPr lang="en-US" sz="1800" dirty="0" err="1" smtClean="0"/>
              <a:t>config</a:t>
            </a:r>
            <a:endParaRPr lang="en-US" sz="1800" dirty="0" smtClean="0"/>
          </a:p>
          <a:p>
            <a:r>
              <a:rPr lang="en-US" sz="1800" b="1" dirty="0" smtClean="0"/>
              <a:t>ROLE: </a:t>
            </a:r>
            <a:r>
              <a:rPr lang="en-US" sz="1800" dirty="0" smtClean="0"/>
              <a:t>playbooks/roles/</a:t>
            </a:r>
            <a:r>
              <a:rPr lang="en-US" sz="1800" dirty="0" err="1" smtClean="0"/>
              <a:t>config_intfs</a:t>
            </a:r>
            <a:r>
              <a:rPr lang="en-US" sz="1800" dirty="0"/>
              <a:t>/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92747" y="213097"/>
            <a:ext cx="1658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STEP 1: BUILD</a:t>
            </a:r>
          </a:p>
        </p:txBody>
      </p:sp>
    </p:spTree>
    <p:extLst>
      <p:ext uri="{BB962C8B-B14F-4D97-AF65-F5344CB8AC3E}">
        <p14:creationId xmlns:p14="http://schemas.microsoft.com/office/powerpoint/2010/main" val="80495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909" y="1409702"/>
            <a:ext cx="8229601" cy="2962423"/>
          </a:xfrm>
        </p:spPr>
        <p:txBody>
          <a:bodyPr/>
          <a:lstStyle/>
          <a:p>
            <a:r>
              <a:rPr lang="en-US" dirty="0" smtClean="0"/>
              <a:t>Playbooks, Variables, Roles, Groups</a:t>
            </a:r>
          </a:p>
          <a:p>
            <a:endParaRPr lang="en-US" dirty="0" smtClean="0"/>
          </a:p>
          <a:p>
            <a:r>
              <a:rPr lang="en-US" dirty="0" smtClean="0"/>
              <a:t>Default variables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/>
              <a:t>hostvars</a:t>
            </a:r>
            <a:r>
              <a:rPr lang="en-US" dirty="0" smtClean="0"/>
              <a:t>[</a:t>
            </a:r>
            <a:r>
              <a:rPr lang="en-US" dirty="0" err="1" smtClean="0"/>
              <a:t>inventory_hostname</a:t>
            </a:r>
            <a:r>
              <a:rPr lang="en-US" dirty="0"/>
              <a:t>], </a:t>
            </a:r>
            <a:r>
              <a:rPr lang="en-US" dirty="0" err="1" smtClean="0"/>
              <a:t>group_names</a:t>
            </a:r>
            <a:r>
              <a:rPr lang="en-US" dirty="0" smtClean="0"/>
              <a:t>, groups[‘</a:t>
            </a:r>
            <a:r>
              <a:rPr lang="en-US" dirty="0" err="1" smtClean="0"/>
              <a:t>groupname</a:t>
            </a:r>
            <a:r>
              <a:rPr lang="en-US" dirty="0" smtClean="0"/>
              <a:t>’]</a:t>
            </a:r>
          </a:p>
          <a:p>
            <a:endParaRPr lang="en-US" dirty="0" smtClean="0"/>
          </a:p>
          <a:p>
            <a:r>
              <a:rPr lang="en-US" dirty="0" err="1" smtClean="0"/>
              <a:t>Netconf</a:t>
            </a:r>
            <a:r>
              <a:rPr lang="en-US" dirty="0" smtClean="0"/>
              <a:t> connectivity</a:t>
            </a:r>
          </a:p>
          <a:p>
            <a:endParaRPr lang="en-US" dirty="0" smtClean="0"/>
          </a:p>
          <a:p>
            <a:r>
              <a:rPr lang="en-US" dirty="0" smtClean="0"/>
              <a:t>Get facts: </a:t>
            </a:r>
            <a:r>
              <a:rPr lang="en-US" dirty="0" err="1" smtClean="0"/>
              <a:t>junos_facts</a:t>
            </a:r>
            <a:r>
              <a:rPr lang="en-US" dirty="0" smtClean="0"/>
              <a:t>, </a:t>
            </a:r>
            <a:r>
              <a:rPr lang="en-US" dirty="0" err="1" smtClean="0"/>
              <a:t>junos_get_facts</a:t>
            </a:r>
            <a:endParaRPr lang="en-US" dirty="0" smtClean="0"/>
          </a:p>
          <a:p>
            <a:pPr lvl="1"/>
            <a:r>
              <a:rPr lang="en-US" dirty="0" smtClean="0"/>
              <a:t>Updating /</a:t>
            </a:r>
            <a:r>
              <a:rPr lang="en-US" dirty="0" err="1" smtClean="0"/>
              <a:t>etc</a:t>
            </a:r>
            <a:r>
              <a:rPr lang="en-US" dirty="0" smtClean="0"/>
              <a:t>/hosts &amp; $HOME/.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known_hosts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73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-2346"/>
            <a:ext cx="9143999" cy="415498"/>
          </a:xfrm>
          <a:solidFill>
            <a:schemeClr val="bg1">
              <a:lumMod val="95000"/>
            </a:schemeClr>
          </a:solidFill>
        </p:spPr>
        <p:txBody>
          <a:bodyPr lIns="274320" anchor="ctr"/>
          <a:lstStyle/>
          <a:p>
            <a:r>
              <a:rPr lang="en-US" dirty="0" smtClean="0"/>
              <a:t>Basic router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075042" y="1386701"/>
            <a:ext cx="13737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tasks</a:t>
            </a:r>
            <a:r>
              <a:rPr lang="en-US" dirty="0" smtClean="0"/>
              <a:t>/</a:t>
            </a:r>
            <a:r>
              <a:rPr lang="en-US" dirty="0" err="1" smtClean="0"/>
              <a:t>main.yaml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7814" y="576761"/>
            <a:ext cx="36167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/>
              <a:t>Example: </a:t>
            </a:r>
            <a:r>
              <a:rPr lang="en-US" sz="1800" dirty="0" err="1" smtClean="0"/>
              <a:t>Config</a:t>
            </a:r>
            <a:r>
              <a:rPr lang="en-US" sz="1800" dirty="0" smtClean="0"/>
              <a:t> assembly</a:t>
            </a:r>
          </a:p>
          <a:p>
            <a:r>
              <a:rPr lang="en-US" sz="1800" b="1" dirty="0" smtClean="0"/>
              <a:t>ROLE: </a:t>
            </a:r>
            <a:r>
              <a:rPr lang="en-US" sz="1800" dirty="0" smtClean="0"/>
              <a:t>playbooks/roles/</a:t>
            </a:r>
            <a:r>
              <a:rPr lang="en-US" sz="1800" dirty="0" err="1" smtClean="0"/>
              <a:t>config_build</a:t>
            </a:r>
            <a:r>
              <a:rPr lang="en-US" sz="1800" dirty="0" smtClean="0"/>
              <a:t>/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91" y="1765463"/>
            <a:ext cx="5988676" cy="18728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921" y="3986099"/>
            <a:ext cx="5185892" cy="1004552"/>
          </a:xfrm>
          <a:prstGeom prst="rect">
            <a:avLst/>
          </a:prstGeom>
        </p:spPr>
      </p:pic>
      <p:cxnSp>
        <p:nvCxnSpPr>
          <p:cNvPr id="19" name="Elbow Connector 18"/>
          <p:cNvCxnSpPr>
            <a:endCxn id="6" idx="1"/>
          </p:cNvCxnSpPr>
          <p:nvPr/>
        </p:nvCxnSpPr>
        <p:spPr>
          <a:xfrm>
            <a:off x="2156193" y="3638340"/>
            <a:ext cx="1310728" cy="850035"/>
          </a:xfrm>
          <a:prstGeom prst="bentConnector3">
            <a:avLst>
              <a:gd name="adj1" fmla="val 1854"/>
            </a:avLst>
          </a:prstGeom>
          <a:noFill/>
          <a:ln w="2540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4" name="Rectangle 23"/>
          <p:cNvSpPr/>
          <p:nvPr/>
        </p:nvSpPr>
        <p:spPr>
          <a:xfrm>
            <a:off x="3779884" y="3709325"/>
            <a:ext cx="4559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New </a:t>
            </a:r>
            <a:r>
              <a:rPr lang="en-US" dirty="0" err="1" smtClean="0"/>
              <a:t>config</a:t>
            </a:r>
            <a:r>
              <a:rPr lang="en-US" dirty="0" smtClean="0"/>
              <a:t> directory created with individual router </a:t>
            </a:r>
            <a:r>
              <a:rPr lang="en-US" dirty="0" err="1" smtClean="0"/>
              <a:t>configs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756045" y="284082"/>
            <a:ext cx="2134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STEP 2: ASSEMBLE</a:t>
            </a:r>
          </a:p>
        </p:txBody>
      </p:sp>
    </p:spTree>
    <p:extLst>
      <p:ext uri="{BB962C8B-B14F-4D97-AF65-F5344CB8AC3E}">
        <p14:creationId xmlns:p14="http://schemas.microsoft.com/office/powerpoint/2010/main" val="2180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-2346"/>
            <a:ext cx="9143999" cy="415498"/>
          </a:xfrm>
          <a:solidFill>
            <a:schemeClr val="bg1">
              <a:lumMod val="95000"/>
            </a:schemeClr>
          </a:solidFill>
        </p:spPr>
        <p:txBody>
          <a:bodyPr lIns="274320" anchor="ctr"/>
          <a:lstStyle/>
          <a:p>
            <a:r>
              <a:rPr lang="en-US" dirty="0" smtClean="0"/>
              <a:t>Basic router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026152" y="284082"/>
            <a:ext cx="1594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STEP 3: PUSH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78" y="579549"/>
            <a:ext cx="4370979" cy="42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4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32466"/>
            <a:ext cx="4560424" cy="1761729"/>
          </a:xfrm>
        </p:spPr>
        <p:txBody>
          <a:bodyPr/>
          <a:lstStyle/>
          <a:p>
            <a:r>
              <a:rPr lang="en-US" dirty="0" smtClean="0"/>
              <a:t>Lab: </a:t>
            </a:r>
            <a:r>
              <a:rPr lang="en-US" dirty="0" smtClean="0"/>
              <a:t>VPN </a:t>
            </a:r>
            <a:r>
              <a:rPr lang="en-US" dirty="0" err="1" smtClean="0"/>
              <a:t>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22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>
          <a:xfrm>
            <a:off x="0" y="146862"/>
            <a:ext cx="9143999" cy="685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74320" tIns="0" rIns="0" bIns="0" anchor="ctr" anchorCtr="0">
            <a:noAutofit/>
          </a:bodyPr>
          <a:lstStyle>
            <a:lvl1pPr algn="l" defTabSz="342863" rtl="0" eaLnBrk="1" latinLnBrk="0" hangingPunct="1">
              <a:lnSpc>
                <a:spcPct val="90000"/>
              </a:lnSpc>
              <a:spcBef>
                <a:spcPts val="250"/>
              </a:spcBef>
              <a:buNone/>
              <a:defRPr lang="en-US" sz="2800" b="0" i="0" kern="1200" spc="-38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JINJA2 + YAML: Example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267458" y="410232"/>
            <a:ext cx="3103809" cy="47332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274320" tIns="0" rIns="0" bIns="0" anchor="ctr" anchorCtr="0">
            <a:noAutofit/>
          </a:bodyPr>
          <a:lstStyle>
            <a:lvl1pPr algn="l" defTabSz="342863" rtl="0" eaLnBrk="1" latinLnBrk="0" hangingPunct="1">
              <a:lnSpc>
                <a:spcPct val="90000"/>
              </a:lnSpc>
              <a:spcBef>
                <a:spcPts val="250"/>
              </a:spcBef>
              <a:buNone/>
              <a:defRPr lang="en-US" sz="2800" b="0" i="0" kern="1200" spc="-38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-1" y="1201211"/>
            <a:ext cx="4919731" cy="38949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274320" tIns="0" rIns="0" bIns="0" anchor="ctr" anchorCtr="0">
            <a:noAutofit/>
          </a:bodyPr>
          <a:lstStyle>
            <a:lvl1pPr algn="l" defTabSz="342863" rtl="0" eaLnBrk="1" latinLnBrk="0" hangingPunct="1">
              <a:lnSpc>
                <a:spcPct val="90000"/>
              </a:lnSpc>
              <a:spcBef>
                <a:spcPts val="250"/>
              </a:spcBef>
              <a:buNone/>
              <a:defRPr lang="en-US" sz="2800" b="0" i="0" kern="1200" spc="-38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1" y="825577"/>
            <a:ext cx="4919730" cy="370284"/>
          </a:xfrm>
          <a:solidFill>
            <a:schemeClr val="accent5"/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JINJA2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1" y="1246594"/>
            <a:ext cx="4593411" cy="3145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175" y="3687081"/>
            <a:ext cx="2764007" cy="14091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175" y="2085694"/>
            <a:ext cx="2764007" cy="1469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174" y="474788"/>
            <a:ext cx="2764007" cy="14763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71233" y="3256016"/>
            <a:ext cx="875763" cy="29942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73817" y="1515412"/>
            <a:ext cx="2281977" cy="29292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301521" y="1819211"/>
            <a:ext cx="1983369" cy="1586519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dash"/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" name="Rectangle 13"/>
          <p:cNvSpPr/>
          <p:nvPr/>
        </p:nvSpPr>
        <p:spPr>
          <a:xfrm>
            <a:off x="6194735" y="1629680"/>
            <a:ext cx="1970446" cy="28797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94735" y="3261741"/>
            <a:ext cx="1970446" cy="28797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94735" y="4808205"/>
            <a:ext cx="1970446" cy="28797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301520" y="3405730"/>
            <a:ext cx="1939344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dash"/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301519" y="3405730"/>
            <a:ext cx="1939345" cy="1546464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dash"/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5" name="Content Placeholder 3"/>
          <p:cNvSpPr>
            <a:spLocks noGrp="1"/>
          </p:cNvSpPr>
          <p:nvPr>
            <p:ph sz="quarter" idx="11"/>
          </p:nvPr>
        </p:nvSpPr>
        <p:spPr>
          <a:xfrm>
            <a:off x="8113665" y="942245"/>
            <a:ext cx="1135446" cy="370284"/>
          </a:xfrm>
        </p:spPr>
        <p:txBody>
          <a:bodyPr/>
          <a:lstStyle/>
          <a:p>
            <a:r>
              <a:rPr lang="en-US" sz="1600" smtClean="0">
                <a:solidFill>
                  <a:schemeClr val="accent5"/>
                </a:solidFill>
                <a:latin typeface="+mn-lt"/>
              </a:rPr>
              <a:t>Host 1: HAN</a:t>
            </a:r>
            <a:endParaRPr lang="en-US" sz="1600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26" name="Content Placeholder 3"/>
          <p:cNvSpPr>
            <a:spLocks noGrp="1"/>
          </p:cNvSpPr>
          <p:nvPr>
            <p:ph sz="quarter" idx="11"/>
          </p:nvPr>
        </p:nvSpPr>
        <p:spPr>
          <a:xfrm>
            <a:off x="8149638" y="2671940"/>
            <a:ext cx="1135446" cy="370284"/>
          </a:xfrm>
        </p:spPr>
        <p:txBody>
          <a:bodyPr/>
          <a:lstStyle/>
          <a:p>
            <a:r>
              <a:rPr lang="en-US" sz="1600" dirty="0" smtClean="0">
                <a:solidFill>
                  <a:schemeClr val="accent5"/>
                </a:solidFill>
                <a:latin typeface="+mn-lt"/>
              </a:rPr>
              <a:t>Host 2: SGN</a:t>
            </a:r>
            <a:endParaRPr lang="en-US" sz="1600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sz="quarter" idx="11"/>
          </p:nvPr>
        </p:nvSpPr>
        <p:spPr>
          <a:xfrm>
            <a:off x="8165181" y="4206490"/>
            <a:ext cx="1135446" cy="370284"/>
          </a:xfrm>
        </p:spPr>
        <p:txBody>
          <a:bodyPr/>
          <a:lstStyle/>
          <a:p>
            <a:r>
              <a:rPr lang="en-US" sz="1600" dirty="0" smtClean="0">
                <a:solidFill>
                  <a:schemeClr val="accent5"/>
                </a:solidFill>
                <a:latin typeface="+mn-lt"/>
              </a:rPr>
              <a:t>Host 3: DAD</a:t>
            </a:r>
            <a:endParaRPr lang="en-US" sz="1600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30" name="Content Placeholder 3"/>
          <p:cNvSpPr>
            <a:spLocks noGrp="1"/>
          </p:cNvSpPr>
          <p:nvPr>
            <p:ph sz="quarter" idx="11"/>
          </p:nvPr>
        </p:nvSpPr>
        <p:spPr>
          <a:xfrm>
            <a:off x="5267458" y="34598"/>
            <a:ext cx="3103809" cy="370284"/>
          </a:xfrm>
          <a:solidFill>
            <a:schemeClr val="accent5"/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YAML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25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>
          <a:xfrm>
            <a:off x="0" y="146862"/>
            <a:ext cx="9143999" cy="685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74320" tIns="0" rIns="0" bIns="0" anchor="ctr" anchorCtr="0">
            <a:noAutofit/>
          </a:bodyPr>
          <a:lstStyle>
            <a:lvl1pPr algn="l" defTabSz="342863" rtl="0" eaLnBrk="1" latinLnBrk="0" hangingPunct="1">
              <a:lnSpc>
                <a:spcPct val="90000"/>
              </a:lnSpc>
              <a:spcBef>
                <a:spcPts val="250"/>
              </a:spcBef>
              <a:buNone/>
              <a:defRPr lang="en-US" sz="2800" b="0" i="0" kern="1200" spc="-38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Dynamic variable generation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170" y="2619502"/>
            <a:ext cx="2833098" cy="1444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380" y="2594078"/>
            <a:ext cx="2764007" cy="1469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90" y="2591593"/>
            <a:ext cx="2764007" cy="1476357"/>
          </a:xfrm>
          <a:prstGeom prst="rect">
            <a:avLst/>
          </a:prstGeom>
        </p:spPr>
      </p:pic>
      <p:sp>
        <p:nvSpPr>
          <p:cNvPr id="25" name="Content Placeholder 3"/>
          <p:cNvSpPr>
            <a:spLocks noGrp="1"/>
          </p:cNvSpPr>
          <p:nvPr>
            <p:ph sz="quarter" idx="11"/>
          </p:nvPr>
        </p:nvSpPr>
        <p:spPr>
          <a:xfrm>
            <a:off x="960870" y="2155810"/>
            <a:ext cx="1135446" cy="370284"/>
          </a:xfrm>
        </p:spPr>
        <p:txBody>
          <a:bodyPr/>
          <a:lstStyle/>
          <a:p>
            <a:r>
              <a:rPr lang="en-US" sz="1600" dirty="0" smtClean="0">
                <a:solidFill>
                  <a:schemeClr val="accent5"/>
                </a:solidFill>
                <a:latin typeface="+mn-lt"/>
              </a:rPr>
              <a:t>Host 1: HAN</a:t>
            </a:r>
            <a:endParaRPr lang="en-US" sz="1600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26" name="Content Placeholder 3"/>
          <p:cNvSpPr>
            <a:spLocks noGrp="1"/>
          </p:cNvSpPr>
          <p:nvPr>
            <p:ph sz="quarter" idx="11"/>
          </p:nvPr>
        </p:nvSpPr>
        <p:spPr>
          <a:xfrm>
            <a:off x="3967660" y="2165411"/>
            <a:ext cx="1135446" cy="370284"/>
          </a:xfrm>
        </p:spPr>
        <p:txBody>
          <a:bodyPr/>
          <a:lstStyle/>
          <a:p>
            <a:r>
              <a:rPr lang="en-US" sz="1600" dirty="0" smtClean="0">
                <a:solidFill>
                  <a:schemeClr val="accent5"/>
                </a:solidFill>
                <a:latin typeface="+mn-lt"/>
              </a:rPr>
              <a:t>Host 2: SGN</a:t>
            </a:r>
            <a:endParaRPr lang="en-US" sz="1600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sz="quarter" idx="11"/>
          </p:nvPr>
        </p:nvSpPr>
        <p:spPr>
          <a:xfrm>
            <a:off x="7105004" y="2165411"/>
            <a:ext cx="1135446" cy="370284"/>
          </a:xfrm>
        </p:spPr>
        <p:txBody>
          <a:bodyPr/>
          <a:lstStyle/>
          <a:p>
            <a:r>
              <a:rPr lang="en-US" sz="1600" dirty="0" smtClean="0">
                <a:solidFill>
                  <a:schemeClr val="accent5"/>
                </a:solidFill>
                <a:latin typeface="+mn-lt"/>
              </a:rPr>
              <a:t>Host 3: DAD</a:t>
            </a:r>
            <a:endParaRPr lang="en-US" sz="1600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56529" y="1128056"/>
            <a:ext cx="8836739" cy="82012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Story so far: Each host/group-specific </a:t>
            </a:r>
            <a:r>
              <a:rPr lang="en-US" sz="2000" dirty="0" smtClean="0">
                <a:solidFill>
                  <a:schemeClr val="tx1"/>
                </a:solidFill>
              </a:rPr>
              <a:t>YAML files created by hand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Content Placeholder 3"/>
          <p:cNvSpPr>
            <a:spLocks noGrp="1"/>
          </p:cNvSpPr>
          <p:nvPr>
            <p:ph sz="quarter" idx="11"/>
          </p:nvPr>
        </p:nvSpPr>
        <p:spPr>
          <a:xfrm>
            <a:off x="156529" y="4133449"/>
            <a:ext cx="2909765" cy="370284"/>
          </a:xfrm>
        </p:spPr>
        <p:txBody>
          <a:bodyPr/>
          <a:lstStyle/>
          <a:p>
            <a:r>
              <a:rPr lang="en-US" sz="1200" dirty="0" smtClean="0">
                <a:latin typeface="+mn-lt"/>
              </a:rPr>
              <a:t>playbooks/</a:t>
            </a:r>
            <a:r>
              <a:rPr lang="en-US" sz="1200" dirty="0" err="1" smtClean="0">
                <a:latin typeface="+mn-lt"/>
              </a:rPr>
              <a:t>host_vars</a:t>
            </a:r>
            <a:r>
              <a:rPr lang="en-US" sz="1200" dirty="0" smtClean="0">
                <a:latin typeface="+mn-lt"/>
              </a:rPr>
              <a:t>/HAN/</a:t>
            </a:r>
            <a:r>
              <a:rPr lang="en-US" sz="1200" dirty="0" err="1" smtClean="0">
                <a:latin typeface="+mn-lt"/>
              </a:rPr>
              <a:t>base_config.yaml</a:t>
            </a:r>
            <a:endParaRPr lang="en-US" sz="1200" dirty="0">
              <a:latin typeface="+mn-lt"/>
            </a:endParaRPr>
          </a:p>
        </p:txBody>
      </p:sp>
      <p:sp>
        <p:nvSpPr>
          <p:cNvPr id="32" name="Content Placeholder 3"/>
          <p:cNvSpPr>
            <a:spLocks noGrp="1"/>
          </p:cNvSpPr>
          <p:nvPr>
            <p:ph sz="quarter" idx="11"/>
          </p:nvPr>
        </p:nvSpPr>
        <p:spPr>
          <a:xfrm>
            <a:off x="3111827" y="4133449"/>
            <a:ext cx="2909765" cy="370284"/>
          </a:xfrm>
        </p:spPr>
        <p:txBody>
          <a:bodyPr/>
          <a:lstStyle/>
          <a:p>
            <a:r>
              <a:rPr lang="en-US" sz="1200" dirty="0" smtClean="0">
                <a:latin typeface="+mn-lt"/>
              </a:rPr>
              <a:t>playbooks/</a:t>
            </a:r>
            <a:r>
              <a:rPr lang="en-US" sz="1200" dirty="0" err="1" smtClean="0">
                <a:latin typeface="+mn-lt"/>
              </a:rPr>
              <a:t>host_vars</a:t>
            </a:r>
            <a:r>
              <a:rPr lang="en-US" sz="1200" dirty="0" smtClean="0">
                <a:latin typeface="+mn-lt"/>
              </a:rPr>
              <a:t>/SGN/</a:t>
            </a:r>
            <a:r>
              <a:rPr lang="en-US" sz="1200" dirty="0" err="1" smtClean="0">
                <a:latin typeface="+mn-lt"/>
              </a:rPr>
              <a:t>base_config.yaml</a:t>
            </a:r>
            <a:endParaRPr lang="en-US" sz="1200" dirty="0">
              <a:latin typeface="+mn-lt"/>
            </a:endParaRPr>
          </a:p>
        </p:txBody>
      </p:sp>
      <p:sp>
        <p:nvSpPr>
          <p:cNvPr id="33" name="Content Placeholder 3"/>
          <p:cNvSpPr>
            <a:spLocks noGrp="1"/>
          </p:cNvSpPr>
          <p:nvPr>
            <p:ph sz="quarter" idx="11"/>
          </p:nvPr>
        </p:nvSpPr>
        <p:spPr>
          <a:xfrm>
            <a:off x="6121836" y="4133449"/>
            <a:ext cx="2909765" cy="370284"/>
          </a:xfrm>
        </p:spPr>
        <p:txBody>
          <a:bodyPr/>
          <a:lstStyle/>
          <a:p>
            <a:r>
              <a:rPr lang="en-US" sz="1200" dirty="0" smtClean="0">
                <a:latin typeface="+mn-lt"/>
              </a:rPr>
              <a:t>playbooks/</a:t>
            </a:r>
            <a:r>
              <a:rPr lang="en-US" sz="1200" dirty="0" err="1" smtClean="0">
                <a:latin typeface="+mn-lt"/>
              </a:rPr>
              <a:t>host_vars</a:t>
            </a:r>
            <a:r>
              <a:rPr lang="en-US" sz="1200" dirty="0" smtClean="0">
                <a:latin typeface="+mn-lt"/>
              </a:rPr>
              <a:t>/DAD/</a:t>
            </a:r>
            <a:r>
              <a:rPr lang="en-US" sz="1200" dirty="0" err="1" smtClean="0">
                <a:latin typeface="+mn-lt"/>
              </a:rPr>
              <a:t>base_config.yaml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667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>
          <a:xfrm>
            <a:off x="0" y="146862"/>
            <a:ext cx="9143999" cy="685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74320" tIns="0" rIns="0" bIns="0" anchor="ctr" anchorCtr="0">
            <a:noAutofit/>
          </a:bodyPr>
          <a:lstStyle>
            <a:lvl1pPr algn="l" defTabSz="342863" rtl="0" eaLnBrk="1" latinLnBrk="0" hangingPunct="1">
              <a:lnSpc>
                <a:spcPct val="90000"/>
              </a:lnSpc>
              <a:spcBef>
                <a:spcPts val="250"/>
              </a:spcBef>
              <a:buNone/>
              <a:defRPr lang="en-US" sz="2800" b="0" i="0" kern="1200" spc="-38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Dynamic variable generation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56529" y="1576012"/>
            <a:ext cx="4580571" cy="167518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Dynamic variable generation:</a:t>
            </a:r>
          </a:p>
          <a:p>
            <a:pPr marL="685763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Capture all variables from the user in a single YAML file</a:t>
            </a:r>
          </a:p>
          <a:p>
            <a:pPr marL="685763" lvl="1" indent="-342900">
              <a:buFont typeface="Arial" charset="0"/>
              <a:buChar char="•"/>
            </a:pPr>
            <a:r>
              <a:rPr lang="en-US" sz="2100" dirty="0" smtClean="0"/>
              <a:t>Use a JINJA file to parse the user input (YAML), to generate host-specific variables (individual YAML files)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156529" y="885524"/>
            <a:ext cx="8223250" cy="370284"/>
          </a:xfrm>
        </p:spPr>
        <p:txBody>
          <a:bodyPr/>
          <a:lstStyle/>
          <a:p>
            <a:r>
              <a:rPr lang="en-US" dirty="0" smtClean="0"/>
              <a:t>Use the concepts of JINJA + YAML to generate variables as well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96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70" y="1448728"/>
            <a:ext cx="6106547" cy="3334092"/>
          </a:xfrm>
        </p:spPr>
        <p:txBody>
          <a:bodyPr/>
          <a:lstStyle/>
          <a:p>
            <a:r>
              <a:rPr lang="en-US" dirty="0" smtClean="0"/>
              <a:t>Capture user input in a </a:t>
            </a:r>
            <a:r>
              <a:rPr lang="en-US" dirty="0" smtClean="0"/>
              <a:t>single YAML file</a:t>
            </a:r>
            <a:endParaRPr lang="en-US" dirty="0"/>
          </a:p>
          <a:p>
            <a:pPr lvl="1"/>
            <a:r>
              <a:rPr lang="en-US" dirty="0" smtClean="0"/>
              <a:t>File </a:t>
            </a:r>
            <a:r>
              <a:rPr lang="en-US" dirty="0" smtClean="0"/>
              <a:t>can be generic or be-spoke</a:t>
            </a:r>
          </a:p>
          <a:p>
            <a:pPr lvl="1"/>
            <a:r>
              <a:rPr lang="en-US" dirty="0" smtClean="0"/>
              <a:t>Generic files reduce user-input and increase automation</a:t>
            </a:r>
          </a:p>
          <a:p>
            <a:pPr lvl="1"/>
            <a:r>
              <a:rPr lang="en-US" dirty="0" smtClean="0"/>
              <a:t>Be-spoke files provide customization</a:t>
            </a:r>
          </a:p>
          <a:p>
            <a:endParaRPr lang="en-US" dirty="0" smtClean="0"/>
          </a:p>
          <a:p>
            <a:r>
              <a:rPr lang="en-US" dirty="0" smtClean="0"/>
              <a:t>Apply templates to user input to generate </a:t>
            </a:r>
            <a:r>
              <a:rPr lang="en-US" dirty="0" smtClean="0"/>
              <a:t>variables</a:t>
            </a:r>
          </a:p>
          <a:p>
            <a:pPr lvl="1"/>
            <a:r>
              <a:rPr lang="en-US" dirty="0"/>
              <a:t>Use a JINJA file to parse the user input (YAML), to generate host-specific variables (individual YAML files</a:t>
            </a:r>
            <a:r>
              <a:rPr lang="en-US" dirty="0" smtClean="0"/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65117" y="409752"/>
            <a:ext cx="20313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Sample User Input (YAML)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46862"/>
            <a:ext cx="9143999" cy="685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74320" tIns="0" rIns="0" bIns="0" anchor="ctr" anchorCtr="0">
            <a:noAutofit/>
          </a:bodyPr>
          <a:lstStyle>
            <a:lvl1pPr algn="l" defTabSz="342863" rtl="0" eaLnBrk="1" latinLnBrk="0" hangingPunct="1">
              <a:lnSpc>
                <a:spcPct val="90000"/>
              </a:lnSpc>
              <a:spcBef>
                <a:spcPts val="250"/>
              </a:spcBef>
              <a:buNone/>
              <a:defRPr lang="en-US" sz="2800" b="0" i="0" kern="1200" spc="-38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Dynamic variable generation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295" y="238970"/>
            <a:ext cx="2174266" cy="463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ontent Placeholder 5"/>
          <p:cNvSpPr>
            <a:spLocks noGrp="1"/>
          </p:cNvSpPr>
          <p:nvPr>
            <p:ph sz="quarter" idx="11"/>
          </p:nvPr>
        </p:nvSpPr>
        <p:spPr>
          <a:xfrm>
            <a:off x="156529" y="885524"/>
            <a:ext cx="6029012" cy="370284"/>
          </a:xfrm>
        </p:spPr>
        <p:txBody>
          <a:bodyPr/>
          <a:lstStyle/>
          <a:p>
            <a:r>
              <a:rPr lang="en-US" smtClean="0"/>
              <a:t>Use JINJA </a:t>
            </a:r>
            <a:r>
              <a:rPr lang="en-US" dirty="0" smtClean="0"/>
              <a:t>+ YAML to generate variables as well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26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2037881"/>
            <a:ext cx="8229601" cy="2962423"/>
          </a:xfrm>
        </p:spPr>
        <p:txBody>
          <a:bodyPr/>
          <a:lstStyle/>
          <a:p>
            <a:r>
              <a:rPr lang="en-US" smtClean="0"/>
              <a:t>a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9285"/>
          <a:stretch/>
        </p:blipFill>
        <p:spPr>
          <a:xfrm>
            <a:off x="7304655" y="1895160"/>
            <a:ext cx="1591167" cy="2912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384" y="2012063"/>
            <a:ext cx="3761187" cy="2678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27753"/>
          <a:stretch/>
        </p:blipFill>
        <p:spPr>
          <a:xfrm>
            <a:off x="121051" y="1937212"/>
            <a:ext cx="1910245" cy="294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Plus 12"/>
          <p:cNvSpPr/>
          <p:nvPr/>
        </p:nvSpPr>
        <p:spPr>
          <a:xfrm>
            <a:off x="2004589" y="2817049"/>
            <a:ext cx="691795" cy="740668"/>
          </a:xfrm>
          <a:prstGeom prst="mathPlu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4" name="Equal 13"/>
          <p:cNvSpPr/>
          <p:nvPr/>
        </p:nvSpPr>
        <p:spPr>
          <a:xfrm>
            <a:off x="6567892" y="3025795"/>
            <a:ext cx="639077" cy="568712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2883" y="2972823"/>
            <a:ext cx="1243485" cy="30264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80486" y="2527342"/>
            <a:ext cx="1243485" cy="23106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66502" y="2403147"/>
            <a:ext cx="1243485" cy="30264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139100" y="2717915"/>
            <a:ext cx="1011529" cy="307880"/>
          </a:xfrm>
          <a:prstGeom prst="straightConnector1">
            <a:avLst/>
          </a:prstGeom>
          <a:noFill/>
          <a:ln w="2540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729316" y="2554468"/>
            <a:ext cx="2768149" cy="82795"/>
          </a:xfrm>
          <a:prstGeom prst="straightConnector1">
            <a:avLst/>
          </a:prstGeom>
          <a:noFill/>
          <a:ln w="2540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/>
          <p:cNvSpPr/>
          <p:nvPr/>
        </p:nvSpPr>
        <p:spPr>
          <a:xfrm>
            <a:off x="153072" y="1589813"/>
            <a:ext cx="18742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User input (YAML)</a:t>
            </a:r>
            <a:endParaRPr lang="en-US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778556" y="1587383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Template (</a:t>
            </a:r>
            <a:r>
              <a:rPr lang="en-US" dirty="0" err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Jinja</a:t>
            </a:r>
            <a:r>
              <a:rPr lang="en-US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206969" y="1595346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Variables (YAML)</a:t>
            </a:r>
            <a:endParaRPr lang="en-US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0" y="146862"/>
            <a:ext cx="9143999" cy="685496"/>
          </a:xfrm>
          <a:solidFill>
            <a:schemeClr val="bg1">
              <a:lumMod val="95000"/>
            </a:schemeClr>
          </a:solidFill>
        </p:spPr>
        <p:txBody>
          <a:bodyPr lIns="274320" anchor="ctr"/>
          <a:lstStyle/>
          <a:p>
            <a:r>
              <a:rPr lang="en-US" dirty="0"/>
              <a:t>Dynamic variable generation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857327"/>
            <a:ext cx="17235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u="sng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sz="1050" b="1" u="sng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b.generate.vpn.yaml</a:t>
            </a:r>
            <a:endParaRPr lang="en-US" sz="1050" b="1" u="sng" dirty="0"/>
          </a:p>
        </p:txBody>
      </p:sp>
      <p:sp>
        <p:nvSpPr>
          <p:cNvPr id="25" name="Rectangle 24"/>
          <p:cNvSpPr/>
          <p:nvPr/>
        </p:nvSpPr>
        <p:spPr>
          <a:xfrm>
            <a:off x="0" y="1245248"/>
            <a:ext cx="29129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en-US" sz="105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oles/generate_vpns/default/</a:t>
            </a:r>
            <a:r>
              <a:rPr lang="en-US" sz="105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main.yaml</a:t>
            </a:r>
            <a:endParaRPr lang="en-US" sz="1050" dirty="0"/>
          </a:p>
        </p:txBody>
      </p:sp>
      <p:sp>
        <p:nvSpPr>
          <p:cNvPr id="31" name="Rectangle 30"/>
          <p:cNvSpPr/>
          <p:nvPr/>
        </p:nvSpPr>
        <p:spPr>
          <a:xfrm>
            <a:off x="3084136" y="1239094"/>
            <a:ext cx="32816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roles/generate_vpns/templates/main.conf.j2</a:t>
            </a:r>
            <a:endParaRPr lang="en-US" sz="1050" dirty="0"/>
          </a:p>
        </p:txBody>
      </p:sp>
      <p:sp>
        <p:nvSpPr>
          <p:cNvPr id="32" name="Rectangle 31"/>
          <p:cNvSpPr/>
          <p:nvPr/>
        </p:nvSpPr>
        <p:spPr>
          <a:xfrm>
            <a:off x="6887430" y="1146336"/>
            <a:ext cx="224933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host_vars</a:t>
            </a:r>
            <a:r>
              <a:rPr lang="en-US" sz="105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/HAN/</a:t>
            </a:r>
          </a:p>
          <a:p>
            <a:r>
              <a:rPr lang="en-US" sz="105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generated_vpn_variables.yaml</a:t>
            </a:r>
            <a:endParaRPr lang="en-US" sz="1050" dirty="0"/>
          </a:p>
        </p:txBody>
      </p:sp>
      <p:sp>
        <p:nvSpPr>
          <p:cNvPr id="33" name="Rectangle 32"/>
          <p:cNvSpPr/>
          <p:nvPr/>
        </p:nvSpPr>
        <p:spPr>
          <a:xfrm>
            <a:off x="2843245" y="11751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+</a:t>
            </a:r>
            <a:endParaRPr lang="en-US" sz="1800" b="1" dirty="0"/>
          </a:p>
        </p:txBody>
      </p:sp>
      <p:sp>
        <p:nvSpPr>
          <p:cNvPr id="34" name="Rectangle 33"/>
          <p:cNvSpPr/>
          <p:nvPr/>
        </p:nvSpPr>
        <p:spPr>
          <a:xfrm>
            <a:off x="6490206" y="116427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endParaRPr lang="en-US" sz="1800" b="1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82883" y="1073952"/>
            <a:ext cx="0" cy="179743"/>
          </a:xfrm>
          <a:prstGeom prst="straightConnector1">
            <a:avLst/>
          </a:prstGeom>
          <a:noFill/>
          <a:ln w="25400">
            <a:solidFill>
              <a:schemeClr val="accent5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2960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4" grpId="0"/>
      <p:bldP spid="25" grpId="0"/>
      <p:bldP spid="31" grpId="0"/>
      <p:bldP spid="32" grpId="0"/>
      <p:bldP spid="33" grpId="0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>
          <a:xfrm>
            <a:off x="0" y="146862"/>
            <a:ext cx="9143999" cy="685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74320" tIns="0" rIns="0" bIns="0" anchor="ctr" anchorCtr="0">
            <a:noAutofit/>
          </a:bodyPr>
          <a:lstStyle>
            <a:lvl1pPr algn="l" defTabSz="342863" rtl="0" eaLnBrk="1" latinLnBrk="0" hangingPunct="1">
              <a:lnSpc>
                <a:spcPct val="90000"/>
              </a:lnSpc>
              <a:spcBef>
                <a:spcPts val="250"/>
              </a:spcBef>
              <a:buNone/>
              <a:defRPr lang="en-US" sz="2800" b="0" i="0" kern="1200" spc="-38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Dynamic variable generation</a:t>
            </a:r>
            <a:endParaRPr lang="en-US" dirty="0"/>
          </a:p>
        </p:txBody>
      </p:sp>
      <p:sp>
        <p:nvSpPr>
          <p:cNvPr id="25" name="Content Placeholder 3"/>
          <p:cNvSpPr>
            <a:spLocks noGrp="1"/>
          </p:cNvSpPr>
          <p:nvPr>
            <p:ph sz="quarter" idx="11"/>
          </p:nvPr>
        </p:nvSpPr>
        <p:spPr>
          <a:xfrm>
            <a:off x="1138670" y="1591652"/>
            <a:ext cx="1833130" cy="370284"/>
          </a:xfrm>
        </p:spPr>
        <p:txBody>
          <a:bodyPr/>
          <a:lstStyle/>
          <a:p>
            <a:pPr algn="r"/>
            <a:r>
              <a:rPr lang="en-US" sz="1600" b="1" smtClean="0">
                <a:solidFill>
                  <a:schemeClr val="accent5"/>
                </a:solidFill>
                <a:latin typeface="+mn-lt"/>
              </a:rPr>
              <a:t>Before playbook</a:t>
            </a:r>
            <a:endParaRPr lang="en-US" sz="16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649" y="1027494"/>
            <a:ext cx="5480594" cy="149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649" y="2721230"/>
            <a:ext cx="5480594" cy="2116772"/>
          </a:xfrm>
          <a:prstGeom prst="rect">
            <a:avLst/>
          </a:prstGeom>
        </p:spPr>
      </p:pic>
      <p:sp>
        <p:nvSpPr>
          <p:cNvPr id="21" name="Content Placeholder 3"/>
          <p:cNvSpPr>
            <a:spLocks noGrp="1"/>
          </p:cNvSpPr>
          <p:nvPr>
            <p:ph sz="quarter" idx="11"/>
          </p:nvPr>
        </p:nvSpPr>
        <p:spPr>
          <a:xfrm>
            <a:off x="1138670" y="3594474"/>
            <a:ext cx="1833130" cy="370284"/>
          </a:xfrm>
        </p:spPr>
        <p:txBody>
          <a:bodyPr/>
          <a:lstStyle/>
          <a:p>
            <a:pPr algn="r"/>
            <a:r>
              <a:rPr lang="en-US" sz="1600" b="1" dirty="0" smtClean="0">
                <a:solidFill>
                  <a:schemeClr val="accent5"/>
                </a:solidFill>
                <a:latin typeface="+mn-lt"/>
              </a:rPr>
              <a:t>After playbook</a:t>
            </a:r>
            <a:endParaRPr lang="en-US" sz="1600" b="1" dirty="0">
              <a:solidFill>
                <a:schemeClr val="accent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913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912" y="1453657"/>
            <a:ext cx="2958971" cy="3608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999637"/>
            <a:ext cx="8229601" cy="2962423"/>
          </a:xfrm>
        </p:spPr>
        <p:txBody>
          <a:bodyPr/>
          <a:lstStyle/>
          <a:p>
            <a:r>
              <a:rPr lang="en-US" smtClean="0"/>
              <a:t>a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38" y="1453657"/>
            <a:ext cx="1591167" cy="3608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115" y="1453657"/>
            <a:ext cx="2562193" cy="3608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Plus 9"/>
          <p:cNvSpPr/>
          <p:nvPr/>
        </p:nvSpPr>
        <p:spPr>
          <a:xfrm>
            <a:off x="1851320" y="2842484"/>
            <a:ext cx="691795" cy="740668"/>
          </a:xfrm>
          <a:prstGeom prst="mathPlu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1" name="Equal 10"/>
          <p:cNvSpPr/>
          <p:nvPr/>
        </p:nvSpPr>
        <p:spPr>
          <a:xfrm>
            <a:off x="5158026" y="2928462"/>
            <a:ext cx="639077" cy="568712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2540" y="2240603"/>
            <a:ext cx="1189865" cy="241881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34910" y="3568488"/>
            <a:ext cx="1243485" cy="23729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16930" y="3460319"/>
            <a:ext cx="1243485" cy="28154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924216" y="2368377"/>
            <a:ext cx="1176793" cy="1264257"/>
          </a:xfrm>
          <a:prstGeom prst="straightConnector1">
            <a:avLst/>
          </a:prstGeom>
          <a:noFill/>
          <a:ln w="2540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612296" y="3601093"/>
            <a:ext cx="1870881" cy="104967"/>
          </a:xfrm>
          <a:prstGeom prst="straightConnector1">
            <a:avLst/>
          </a:prstGeom>
          <a:noFill/>
          <a:ln w="2540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3113769" y="1216503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Template (</a:t>
            </a:r>
            <a:r>
              <a:rPr lang="en-US" sz="1100" dirty="0" err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Jinja</a:t>
            </a:r>
            <a:r>
              <a:rPr lang="en-US" sz="11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26352" y="1201258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Variables (YAML)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73035" y="1216503"/>
            <a:ext cx="11849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Router </a:t>
            </a:r>
            <a:r>
              <a:rPr lang="en-US" sz="1100" dirty="0" err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config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0" y="9211"/>
            <a:ext cx="9143999" cy="685496"/>
          </a:xfrm>
          <a:solidFill>
            <a:schemeClr val="bg1">
              <a:lumMod val="95000"/>
            </a:schemeClr>
          </a:solidFill>
        </p:spPr>
        <p:txBody>
          <a:bodyPr lIns="274320" anchor="ctr"/>
          <a:lstStyle/>
          <a:p>
            <a:r>
              <a:rPr lang="en-US" dirty="0" smtClean="0"/>
              <a:t>Build </a:t>
            </a:r>
            <a:r>
              <a:rPr lang="en-US" dirty="0" smtClean="0"/>
              <a:t>router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-16691" y="534608"/>
            <a:ext cx="21018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u="sng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pb.config.vpn_service.yaml</a:t>
            </a:r>
            <a:endParaRPr lang="en-US" sz="1050" b="1" u="sng" dirty="0"/>
          </a:p>
        </p:txBody>
      </p:sp>
      <p:sp>
        <p:nvSpPr>
          <p:cNvPr id="30" name="Rectangle 29"/>
          <p:cNvSpPr/>
          <p:nvPr/>
        </p:nvSpPr>
        <p:spPr>
          <a:xfrm>
            <a:off x="6759577" y="898856"/>
            <a:ext cx="129073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sz="105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05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HAN.conf</a:t>
            </a:r>
            <a:endParaRPr lang="en-US" sz="1050" dirty="0"/>
          </a:p>
        </p:txBody>
      </p:sp>
      <p:sp>
        <p:nvSpPr>
          <p:cNvPr id="31" name="Rectangle 30"/>
          <p:cNvSpPr/>
          <p:nvPr/>
        </p:nvSpPr>
        <p:spPr>
          <a:xfrm>
            <a:off x="3084136" y="914324"/>
            <a:ext cx="30604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roles/junos_vpn/templates/main.conf.j2</a:t>
            </a:r>
            <a:endParaRPr lang="en-US" sz="1050" dirty="0"/>
          </a:p>
        </p:txBody>
      </p:sp>
      <p:sp>
        <p:nvSpPr>
          <p:cNvPr id="32" name="Rectangle 31"/>
          <p:cNvSpPr/>
          <p:nvPr/>
        </p:nvSpPr>
        <p:spPr>
          <a:xfrm>
            <a:off x="87624" y="862926"/>
            <a:ext cx="225536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host_vars</a:t>
            </a:r>
            <a:r>
              <a:rPr lang="en-US" sz="105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/HAN/</a:t>
            </a:r>
          </a:p>
          <a:p>
            <a:r>
              <a:rPr lang="en-US" sz="105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generated_vpn_variables.yaml</a:t>
            </a:r>
            <a:endParaRPr lang="en-US" sz="1050" dirty="0"/>
          </a:p>
        </p:txBody>
      </p:sp>
      <p:sp>
        <p:nvSpPr>
          <p:cNvPr id="33" name="Rectangle 32"/>
          <p:cNvSpPr/>
          <p:nvPr/>
        </p:nvSpPr>
        <p:spPr>
          <a:xfrm>
            <a:off x="2279867" y="86384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+</a:t>
            </a:r>
            <a:endParaRPr lang="en-US" sz="1800" b="1" dirty="0"/>
          </a:p>
        </p:txBody>
      </p:sp>
      <p:sp>
        <p:nvSpPr>
          <p:cNvPr id="34" name="Rectangle 33"/>
          <p:cNvSpPr/>
          <p:nvPr/>
        </p:nvSpPr>
        <p:spPr>
          <a:xfrm>
            <a:off x="6144589" y="839053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endParaRPr lang="en-US" sz="1800" b="1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82883" y="749182"/>
            <a:ext cx="0" cy="179743"/>
          </a:xfrm>
          <a:prstGeom prst="straightConnector1">
            <a:avLst/>
          </a:prstGeom>
          <a:noFill/>
          <a:ln w="25400">
            <a:solidFill>
              <a:schemeClr val="accent5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9838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Cloning a GIT repo: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clone 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github.com/vignitin/SG-Ansible-Training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Clone an existing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4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99426" y="1433177"/>
            <a:ext cx="4608296" cy="2962423"/>
          </a:xfrm>
        </p:spPr>
        <p:txBody>
          <a:bodyPr/>
          <a:lstStyle/>
          <a:p>
            <a:r>
              <a:rPr lang="en-US" sz="1600" dirty="0" smtClean="0"/>
              <a:t>Connect to each router via NETCONF</a:t>
            </a:r>
          </a:p>
          <a:p>
            <a:pPr marL="0" indent="0">
              <a:buNone/>
            </a:pPr>
            <a:r>
              <a:rPr lang="en-US" sz="1600" dirty="0" smtClean="0"/>
              <a:t> </a:t>
            </a:r>
          </a:p>
          <a:p>
            <a:r>
              <a:rPr lang="en-US" sz="1600" dirty="0" smtClean="0"/>
              <a:t>Push the respective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to the router</a:t>
            </a:r>
          </a:p>
          <a:p>
            <a:endParaRPr lang="en-US" sz="1600" dirty="0"/>
          </a:p>
          <a:p>
            <a:r>
              <a:rPr lang="en-US" sz="1600" dirty="0" err="1" smtClean="0"/>
              <a:t>Config</a:t>
            </a:r>
            <a:r>
              <a:rPr lang="en-US" sz="1600" dirty="0" smtClean="0"/>
              <a:t> can be built and pushed for a single VPN customer also using tags</a:t>
            </a:r>
          </a:p>
          <a:p>
            <a:endParaRPr lang="en-US" sz="1600" dirty="0"/>
          </a:p>
          <a:p>
            <a:r>
              <a:rPr lang="en-US" sz="1600" dirty="0" err="1" smtClean="0"/>
              <a:t>Config</a:t>
            </a:r>
            <a:r>
              <a:rPr lang="en-US" sz="1600" dirty="0"/>
              <a:t> </a:t>
            </a:r>
            <a:r>
              <a:rPr lang="en-US" sz="1600" dirty="0" smtClean="0"/>
              <a:t>can be rolled back for devices that support this functionality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367" y="956099"/>
            <a:ext cx="3133803" cy="3720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146862"/>
            <a:ext cx="9143999" cy="685496"/>
          </a:xfrm>
          <a:solidFill>
            <a:schemeClr val="bg1">
              <a:lumMod val="95000"/>
            </a:schemeClr>
          </a:solidFill>
        </p:spPr>
        <p:txBody>
          <a:bodyPr lIns="274320" anchor="ctr"/>
          <a:lstStyle/>
          <a:p>
            <a:r>
              <a:rPr lang="en-US" dirty="0" smtClean="0"/>
              <a:t>Push </a:t>
            </a:r>
            <a:r>
              <a:rPr lang="en-US" dirty="0" smtClean="0"/>
              <a:t>router </a:t>
            </a:r>
            <a:r>
              <a:rPr lang="en-US" dirty="0" err="1" smtClean="0"/>
              <a:t>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32466"/>
            <a:ext cx="4560424" cy="1761729"/>
          </a:xfrm>
        </p:spPr>
        <p:txBody>
          <a:bodyPr/>
          <a:lstStyle/>
          <a:p>
            <a:r>
              <a:rPr lang="en-US" dirty="0" smtClean="0"/>
              <a:t>Lab: </a:t>
            </a:r>
            <a:r>
              <a:rPr lang="en-US" dirty="0" err="1" smtClean="0"/>
              <a:t>Config</a:t>
            </a:r>
            <a:r>
              <a:rPr lang="en-US" dirty="0" smtClean="0"/>
              <a:t> verification (</a:t>
            </a:r>
            <a:r>
              <a:rPr lang="en-US" dirty="0" err="1" smtClean="0"/>
              <a:t>JSNAPy</a:t>
            </a:r>
            <a:r>
              <a:rPr lang="en-US" dirty="0" smtClean="0"/>
              <a:t> + </a:t>
            </a:r>
            <a:r>
              <a:rPr lang="en-US" dirty="0" err="1" smtClean="0"/>
              <a:t>Ansible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44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5" y="1824640"/>
            <a:ext cx="2851900" cy="2997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734" y="1845905"/>
            <a:ext cx="3310330" cy="1644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194" y="1824640"/>
            <a:ext cx="1912576" cy="2453428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2963344" y="2773801"/>
            <a:ext cx="406850" cy="408468"/>
          </a:xfrm>
          <a:prstGeom prst="mathPlu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58444" y="1988522"/>
            <a:ext cx="1366483" cy="241881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3380" y="3697405"/>
            <a:ext cx="1551920" cy="22788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13529" y="2207124"/>
            <a:ext cx="2153359" cy="28154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386680" y="2163724"/>
            <a:ext cx="1438068" cy="1647623"/>
          </a:xfrm>
          <a:prstGeom prst="straightConnector1">
            <a:avLst/>
          </a:prstGeom>
          <a:noFill/>
          <a:ln w="2540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" name="Rectangle 17"/>
          <p:cNvSpPr/>
          <p:nvPr/>
        </p:nvSpPr>
        <p:spPr>
          <a:xfrm>
            <a:off x="707916" y="1595928"/>
            <a:ext cx="13388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Playbook (YAML)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57895" y="1605594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Variables (YAML)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51626" y="1613791"/>
            <a:ext cx="8771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Test file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1" name="Plus 20"/>
          <p:cNvSpPr/>
          <p:nvPr/>
        </p:nvSpPr>
        <p:spPr>
          <a:xfrm>
            <a:off x="5349057" y="2749076"/>
            <a:ext cx="406850" cy="408468"/>
          </a:xfrm>
          <a:prstGeom prst="mathPlu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439430" y="2186646"/>
            <a:ext cx="834149" cy="488692"/>
          </a:xfrm>
          <a:prstGeom prst="straightConnector1">
            <a:avLst/>
          </a:prstGeom>
          <a:noFill/>
          <a:ln w="2540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0" y="146862"/>
            <a:ext cx="9143999" cy="685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74320" tIns="0" rIns="0" bIns="0" anchor="ctr" anchorCtr="0">
            <a:noAutofit/>
          </a:bodyPr>
          <a:lstStyle>
            <a:lvl1pPr algn="l" defTabSz="342863" rtl="0" eaLnBrk="1" latinLnBrk="0" hangingPunct="1">
              <a:lnSpc>
                <a:spcPct val="90000"/>
              </a:lnSpc>
              <a:spcBef>
                <a:spcPts val="250"/>
              </a:spcBef>
              <a:buNone/>
              <a:defRPr lang="en-US" sz="2800" b="0" i="0" kern="1200" spc="-38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smtClean="0"/>
              <a:t>Step 5: </a:t>
            </a:r>
            <a:r>
              <a:rPr lang="en-US" dirty="0"/>
              <a:t>Validate VPN service (Interface status)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54717" y="1162434"/>
            <a:ext cx="21018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tests/</a:t>
            </a:r>
            <a:r>
              <a:rPr lang="en-US" sz="105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test_toyota_vpn.yaml</a:t>
            </a:r>
            <a:endParaRPr lang="en-US" sz="1050" dirty="0"/>
          </a:p>
        </p:txBody>
      </p:sp>
      <p:sp>
        <p:nvSpPr>
          <p:cNvPr id="25" name="Rectangle 24"/>
          <p:cNvSpPr/>
          <p:nvPr/>
        </p:nvSpPr>
        <p:spPr>
          <a:xfrm>
            <a:off x="585062" y="1189037"/>
            <a:ext cx="18069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pb.check.ifstatus.yaml</a:t>
            </a:r>
            <a:endParaRPr lang="en-US" sz="1050" dirty="0"/>
          </a:p>
        </p:txBody>
      </p:sp>
      <p:sp>
        <p:nvSpPr>
          <p:cNvPr id="26" name="Rectangle 25"/>
          <p:cNvSpPr/>
          <p:nvPr/>
        </p:nvSpPr>
        <p:spPr>
          <a:xfrm>
            <a:off x="3278924" y="1083038"/>
            <a:ext cx="23737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host_vars</a:t>
            </a:r>
            <a:r>
              <a:rPr lang="en-US" sz="105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/HAN/</a:t>
            </a:r>
          </a:p>
          <a:p>
            <a:r>
              <a:rPr lang="en-US" sz="105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generated_neighborCE_info.yaml</a:t>
            </a:r>
            <a:endParaRPr lang="en-US" sz="1050" dirty="0"/>
          </a:p>
        </p:txBody>
      </p:sp>
      <p:sp>
        <p:nvSpPr>
          <p:cNvPr id="27" name="Rectangle 26"/>
          <p:cNvSpPr/>
          <p:nvPr/>
        </p:nvSpPr>
        <p:spPr>
          <a:xfrm>
            <a:off x="2758813" y="111425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+</a:t>
            </a:r>
            <a:endParaRPr lang="en-US" sz="1800" b="1" dirty="0"/>
          </a:p>
        </p:txBody>
      </p:sp>
      <p:sp>
        <p:nvSpPr>
          <p:cNvPr id="28" name="Rectangle 27"/>
          <p:cNvSpPr/>
          <p:nvPr/>
        </p:nvSpPr>
        <p:spPr>
          <a:xfrm>
            <a:off x="5839729" y="1102631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+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204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817" y="1501535"/>
            <a:ext cx="2375016" cy="30466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76" y="1522033"/>
            <a:ext cx="3379914" cy="34541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956763" y="1766992"/>
            <a:ext cx="1725070" cy="20929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8444" y="4194029"/>
            <a:ext cx="1356834" cy="48612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994313" y="3964102"/>
            <a:ext cx="4188477" cy="17963"/>
          </a:xfrm>
          <a:prstGeom prst="straightConnector1">
            <a:avLst/>
          </a:prstGeom>
          <a:noFill/>
          <a:ln w="2540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" name="Rectangle 13"/>
          <p:cNvSpPr/>
          <p:nvPr/>
        </p:nvSpPr>
        <p:spPr>
          <a:xfrm>
            <a:off x="1236966" y="1276265"/>
            <a:ext cx="13388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Playbook (YAML)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86439" y="1251648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Variables (YAML)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6" name="Plus 15"/>
          <p:cNvSpPr/>
          <p:nvPr/>
        </p:nvSpPr>
        <p:spPr>
          <a:xfrm>
            <a:off x="4363197" y="2820621"/>
            <a:ext cx="406850" cy="408468"/>
          </a:xfrm>
          <a:prstGeom prst="mathPlu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146862"/>
            <a:ext cx="9143999" cy="685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74320" tIns="0" rIns="0" bIns="0" anchor="ctr" anchorCtr="0">
            <a:noAutofit/>
          </a:bodyPr>
          <a:lstStyle>
            <a:lvl1pPr algn="l" defTabSz="342863" rtl="0" eaLnBrk="1" latinLnBrk="0" hangingPunct="1">
              <a:lnSpc>
                <a:spcPct val="90000"/>
              </a:lnSpc>
              <a:spcBef>
                <a:spcPts val="250"/>
              </a:spcBef>
              <a:buNone/>
              <a:defRPr lang="en-US" sz="2800" b="0" i="0" kern="1200" spc="-38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Step 5: </a:t>
            </a:r>
            <a:r>
              <a:rPr lang="en-US" dirty="0"/>
              <a:t>Validate VPN service </a:t>
            </a:r>
            <a:r>
              <a:rPr lang="en-US" dirty="0" smtClean="0"/>
              <a:t>(Ping CE)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866368" y="1871638"/>
            <a:ext cx="2993658" cy="1977805"/>
          </a:xfrm>
          <a:prstGeom prst="straightConnector1">
            <a:avLst/>
          </a:prstGeom>
          <a:noFill/>
          <a:ln w="2540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" name="Rectangle 17"/>
          <p:cNvSpPr/>
          <p:nvPr/>
        </p:nvSpPr>
        <p:spPr>
          <a:xfrm>
            <a:off x="1150404" y="961763"/>
            <a:ext cx="151195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pb.check.ping.yaml</a:t>
            </a:r>
            <a:endParaRPr lang="en-US" sz="1050" dirty="0"/>
          </a:p>
        </p:txBody>
      </p:sp>
      <p:sp>
        <p:nvSpPr>
          <p:cNvPr id="19" name="Rectangle 18"/>
          <p:cNvSpPr/>
          <p:nvPr/>
        </p:nvSpPr>
        <p:spPr>
          <a:xfrm>
            <a:off x="4770047" y="945500"/>
            <a:ext cx="36294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host_vars/HAN/generated_neighborCE_info.yaml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3864403" y="891091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+</a:t>
            </a:r>
            <a:endParaRPr lang="en-US" sz="1800" b="1" dirty="0"/>
          </a:p>
        </p:txBody>
      </p:sp>
      <p:sp>
        <p:nvSpPr>
          <p:cNvPr id="6" name="Left Brace 5"/>
          <p:cNvSpPr/>
          <p:nvPr/>
        </p:nvSpPr>
        <p:spPr>
          <a:xfrm>
            <a:off x="6278953" y="3506902"/>
            <a:ext cx="155448" cy="914400"/>
          </a:xfrm>
          <a:prstGeom prst="leftBrace">
            <a:avLst/>
          </a:prstGeom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7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8" grpId="0"/>
      <p:bldP spid="19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32466"/>
            <a:ext cx="7674014" cy="1761729"/>
          </a:xfrm>
        </p:spPr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32466"/>
            <a:ext cx="4660899" cy="1761729"/>
          </a:xfrm>
        </p:spPr>
        <p:txBody>
          <a:bodyPr/>
          <a:lstStyle/>
          <a:p>
            <a:r>
              <a:rPr lang="en-US" smtClean="0"/>
              <a:t>Summary &amp;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0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866" y="1067449"/>
            <a:ext cx="3988869" cy="3490264"/>
          </a:xfrm>
        </p:spPr>
        <p:txBody>
          <a:bodyPr>
            <a:normAutofit fontScale="85000" lnSpcReduction="20000"/>
          </a:bodyPr>
          <a:lstStyle/>
          <a:p>
            <a:r>
              <a:rPr lang="en-US" sz="1900" b="1" dirty="0" smtClean="0"/>
              <a:t>Generate PBs: </a:t>
            </a:r>
            <a:r>
              <a:rPr lang="en-US" sz="1900" dirty="0" smtClean="0"/>
              <a:t>Generate variables for configuration and testing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pb.generate.vpn.yaml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pb.generate.jsnapy.yaml</a:t>
            </a:r>
            <a:endParaRPr lang="en-US" dirty="0" smtClean="0"/>
          </a:p>
          <a:p>
            <a:endParaRPr lang="en-US" dirty="0" smtClean="0"/>
          </a:p>
          <a:p>
            <a:r>
              <a:rPr lang="en-US" sz="1900" b="1" dirty="0" smtClean="0"/>
              <a:t>Configuration PBs: </a:t>
            </a:r>
            <a:r>
              <a:rPr lang="en-US" sz="1900" dirty="0" smtClean="0"/>
              <a:t>Generate and push configs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p</a:t>
            </a:r>
            <a:r>
              <a:rPr lang="en-US" dirty="0" smtClean="0">
                <a:solidFill>
                  <a:schemeClr val="accent5"/>
                </a:solidFill>
              </a:rPr>
              <a:t>b.config.vpn_service.yaml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b.init.cleanup.yaml</a:t>
            </a:r>
          </a:p>
          <a:p>
            <a:pPr lvl="2"/>
            <a:r>
              <a:rPr lang="en-US" dirty="0" smtClean="0"/>
              <a:t>pb.config.build_vpn.yaml</a:t>
            </a:r>
          </a:p>
          <a:p>
            <a:pPr lvl="2"/>
            <a:r>
              <a:rPr lang="en-US" dirty="0" smtClean="0"/>
              <a:t>pb.config.commit.yaml</a:t>
            </a:r>
            <a:endParaRPr lang="en-US" dirty="0"/>
          </a:p>
          <a:p>
            <a:endParaRPr lang="en-US" dirty="0" smtClean="0"/>
          </a:p>
          <a:p>
            <a:r>
              <a:rPr lang="en-US" sz="1900" b="1" dirty="0" smtClean="0"/>
              <a:t>Testing PBs: </a:t>
            </a:r>
            <a:r>
              <a:rPr lang="en-US" sz="1900" dirty="0" smtClean="0"/>
              <a:t>Test the service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p</a:t>
            </a:r>
            <a:r>
              <a:rPr lang="en-US" dirty="0" smtClean="0">
                <a:solidFill>
                  <a:schemeClr val="accent5"/>
                </a:solidFill>
              </a:rPr>
              <a:t>b.check.vpn_service.yaml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b.check.ifstatus.yaml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b.check.ping.yaml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65117" y="409752"/>
            <a:ext cx="20313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Sample User Input (YAML)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46862"/>
            <a:ext cx="9143999" cy="685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74320" tIns="0" rIns="0" bIns="0" anchor="ctr" anchorCtr="0">
            <a:noAutofit/>
          </a:bodyPr>
          <a:lstStyle>
            <a:lvl1pPr algn="l" defTabSz="342863" rtl="0" eaLnBrk="1" latinLnBrk="0" hangingPunct="1">
              <a:lnSpc>
                <a:spcPct val="90000"/>
              </a:lnSpc>
              <a:spcBef>
                <a:spcPts val="250"/>
              </a:spcBef>
              <a:buNone/>
              <a:defRPr lang="en-US" sz="2800" b="0" i="0" kern="1200" spc="-38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Ansible directory </a:t>
            </a:r>
            <a:r>
              <a:rPr lang="en-US" dirty="0" smtClean="0"/>
              <a:t>structure: Playbooks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>
            <a:off x="6567225" y="776940"/>
            <a:ext cx="147483" cy="290509"/>
          </a:xfrm>
          <a:prstGeom prst="leftBrace">
            <a:avLst>
              <a:gd name="adj1" fmla="val 20579"/>
              <a:gd name="adj2" fmla="val 50000"/>
            </a:avLst>
          </a:prstGeom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>
            <a:off x="6518065" y="1140512"/>
            <a:ext cx="196643" cy="343357"/>
          </a:xfrm>
          <a:prstGeom prst="leftBrace">
            <a:avLst>
              <a:gd name="adj1" fmla="val 20579"/>
              <a:gd name="adj2" fmla="val 50000"/>
            </a:avLst>
          </a:prstGeom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>
            <a:off x="6581251" y="1570482"/>
            <a:ext cx="123625" cy="160003"/>
          </a:xfrm>
          <a:prstGeom prst="leftBrace">
            <a:avLst>
              <a:gd name="adj1" fmla="val 20579"/>
              <a:gd name="adj2" fmla="val 50000"/>
            </a:avLst>
          </a:prstGeom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>
            <a:off x="6468905" y="2264220"/>
            <a:ext cx="147483" cy="2671574"/>
          </a:xfrm>
          <a:prstGeom prst="leftBrace">
            <a:avLst>
              <a:gd name="adj1" fmla="val 20579"/>
              <a:gd name="adj2" fmla="val 50000"/>
            </a:avLst>
          </a:prstGeom>
          <a:ln w="22225">
            <a:solidFill>
              <a:srgbClr val="FF0000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983689" y="914499"/>
            <a:ext cx="469916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4918063" y="770442"/>
            <a:ext cx="10310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Testing PBs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983689" y="1340037"/>
            <a:ext cx="469916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" name="Rectangle 17"/>
          <p:cNvSpPr/>
          <p:nvPr/>
        </p:nvSpPr>
        <p:spPr>
          <a:xfrm>
            <a:off x="4456398" y="1186148"/>
            <a:ext cx="14927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Configuration </a:t>
            </a:r>
            <a:r>
              <a:rPr lang="en-US" sz="11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PBs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5983689" y="1637758"/>
            <a:ext cx="469916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0" name="Rectangle 19"/>
          <p:cNvSpPr/>
          <p:nvPr/>
        </p:nvSpPr>
        <p:spPr>
          <a:xfrm>
            <a:off x="4841118" y="1493701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Generate </a:t>
            </a:r>
            <a:r>
              <a:rPr lang="en-US" sz="11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PBs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5932162" y="3596534"/>
            <a:ext cx="469916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/>
          <p:cNvSpPr/>
          <p:nvPr/>
        </p:nvSpPr>
        <p:spPr>
          <a:xfrm>
            <a:off x="5379727" y="3462309"/>
            <a:ext cx="5693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Roles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208" y="195445"/>
            <a:ext cx="2174266" cy="474682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H="1">
            <a:off x="5983689" y="1791646"/>
            <a:ext cx="717366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5" name="Rectangle 24"/>
          <p:cNvSpPr/>
          <p:nvPr/>
        </p:nvSpPr>
        <p:spPr>
          <a:xfrm>
            <a:off x="4995007" y="1664330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Initial PB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31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083" y="934252"/>
            <a:ext cx="3692351" cy="3755735"/>
          </a:xfrm>
        </p:spPr>
        <p:txBody>
          <a:bodyPr>
            <a:normAutofit/>
          </a:bodyPr>
          <a:lstStyle/>
          <a:p>
            <a:r>
              <a:rPr lang="en-US" sz="1900" dirty="0" smtClean="0"/>
              <a:t>Roles:</a:t>
            </a:r>
          </a:p>
          <a:p>
            <a:pPr lvl="1"/>
            <a:r>
              <a:rPr lang="en-US" dirty="0" smtClean="0"/>
              <a:t>generate_vpns</a:t>
            </a:r>
          </a:p>
          <a:p>
            <a:pPr lvl="2"/>
            <a:r>
              <a:rPr lang="en-US" dirty="0" smtClean="0"/>
              <a:t>Used by Generate PBs</a:t>
            </a:r>
          </a:p>
          <a:p>
            <a:pPr lvl="1"/>
            <a:r>
              <a:rPr lang="en-US" dirty="0" smtClean="0"/>
              <a:t>junos_vpn</a:t>
            </a:r>
          </a:p>
          <a:p>
            <a:pPr lvl="2"/>
            <a:r>
              <a:rPr lang="en-US" dirty="0" smtClean="0"/>
              <a:t>Used by Configuration PBs</a:t>
            </a:r>
          </a:p>
          <a:p>
            <a:pPr lvl="1"/>
            <a:r>
              <a:rPr lang="en-US" dirty="0" smtClean="0"/>
              <a:t>build_config</a:t>
            </a:r>
          </a:p>
          <a:p>
            <a:pPr lvl="2"/>
            <a:r>
              <a:rPr lang="en-US" dirty="0" smtClean="0"/>
              <a:t>Used by Configuration PBs</a:t>
            </a:r>
          </a:p>
          <a:p>
            <a:pPr lvl="1"/>
            <a:r>
              <a:rPr lang="en-US" dirty="0"/>
              <a:t>j</a:t>
            </a:r>
            <a:r>
              <a:rPr lang="en-US" dirty="0" smtClean="0"/>
              <a:t>snapy</a:t>
            </a:r>
          </a:p>
          <a:p>
            <a:pPr lvl="2"/>
            <a:r>
              <a:rPr lang="en-US" dirty="0" smtClean="0"/>
              <a:t>Used by Testing PBs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65117" y="409752"/>
            <a:ext cx="20313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Sample User Input (YAML)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46862"/>
            <a:ext cx="9143999" cy="685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74320" tIns="0" rIns="0" bIns="0" anchor="ctr" anchorCtr="0">
            <a:noAutofit/>
          </a:bodyPr>
          <a:lstStyle>
            <a:lvl1pPr algn="l" defTabSz="342863" rtl="0" eaLnBrk="1" latinLnBrk="0" hangingPunct="1">
              <a:lnSpc>
                <a:spcPct val="90000"/>
              </a:lnSpc>
              <a:spcBef>
                <a:spcPts val="250"/>
              </a:spcBef>
              <a:buNone/>
              <a:defRPr lang="en-US" sz="2800" b="0" i="0" kern="1200" spc="-38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Ansible directory </a:t>
            </a:r>
            <a:r>
              <a:rPr lang="en-US" dirty="0" smtClean="0"/>
              <a:t>structure: Roles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>
            <a:off x="6567225" y="776940"/>
            <a:ext cx="147483" cy="290509"/>
          </a:xfrm>
          <a:prstGeom prst="leftBrace">
            <a:avLst>
              <a:gd name="adj1" fmla="val 20579"/>
              <a:gd name="adj2" fmla="val 50000"/>
            </a:avLst>
          </a:prstGeom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>
            <a:off x="6518065" y="1140512"/>
            <a:ext cx="196643" cy="343357"/>
          </a:xfrm>
          <a:prstGeom prst="leftBrace">
            <a:avLst>
              <a:gd name="adj1" fmla="val 20579"/>
              <a:gd name="adj2" fmla="val 50000"/>
            </a:avLst>
          </a:prstGeom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>
            <a:off x="6581251" y="1570482"/>
            <a:ext cx="123625" cy="160003"/>
          </a:xfrm>
          <a:prstGeom prst="leftBrace">
            <a:avLst>
              <a:gd name="adj1" fmla="val 20579"/>
              <a:gd name="adj2" fmla="val 50000"/>
            </a:avLst>
          </a:prstGeom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>
            <a:off x="6468905" y="2264220"/>
            <a:ext cx="147483" cy="2671574"/>
          </a:xfrm>
          <a:prstGeom prst="leftBrace">
            <a:avLst>
              <a:gd name="adj1" fmla="val 20579"/>
              <a:gd name="adj2" fmla="val 50000"/>
            </a:avLst>
          </a:prstGeom>
          <a:ln w="22225">
            <a:solidFill>
              <a:srgbClr val="FF0000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983689" y="914499"/>
            <a:ext cx="469916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4918063" y="770442"/>
            <a:ext cx="10310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Testing PBs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983689" y="1340037"/>
            <a:ext cx="469916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" name="Rectangle 17"/>
          <p:cNvSpPr/>
          <p:nvPr/>
        </p:nvSpPr>
        <p:spPr>
          <a:xfrm>
            <a:off x="4456398" y="1186148"/>
            <a:ext cx="14927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Configuration </a:t>
            </a:r>
            <a:r>
              <a:rPr lang="en-US" sz="11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PBs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5983689" y="1637758"/>
            <a:ext cx="469916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0" name="Rectangle 19"/>
          <p:cNvSpPr/>
          <p:nvPr/>
        </p:nvSpPr>
        <p:spPr>
          <a:xfrm>
            <a:off x="4841118" y="1493701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Generate </a:t>
            </a:r>
            <a:r>
              <a:rPr lang="en-US" sz="11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PBs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5932162" y="3596534"/>
            <a:ext cx="469916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/>
          <p:cNvSpPr/>
          <p:nvPr/>
        </p:nvSpPr>
        <p:spPr>
          <a:xfrm>
            <a:off x="5379727" y="3462309"/>
            <a:ext cx="5693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Roles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208" y="195445"/>
            <a:ext cx="2174266" cy="474682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H="1">
            <a:off x="5983689" y="1791646"/>
            <a:ext cx="717366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5" name="Rectangle 24"/>
          <p:cNvSpPr/>
          <p:nvPr/>
        </p:nvSpPr>
        <p:spPr>
          <a:xfrm>
            <a:off x="4995007" y="1664330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Initial PB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11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146862"/>
            <a:ext cx="9143999" cy="685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74320" tIns="0" rIns="0" bIns="0" anchor="ctr" anchorCtr="0">
            <a:noAutofit/>
          </a:bodyPr>
          <a:lstStyle>
            <a:lvl1pPr algn="l" defTabSz="342863" rtl="0" eaLnBrk="1" latinLnBrk="0" hangingPunct="1">
              <a:lnSpc>
                <a:spcPct val="90000"/>
              </a:lnSpc>
              <a:spcBef>
                <a:spcPts val="250"/>
              </a:spcBef>
              <a:buNone/>
              <a:defRPr lang="en-US" sz="2800" b="0" i="0" kern="1200" spc="-38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085" y="4"/>
            <a:ext cx="8223250" cy="669698"/>
          </a:xfrm>
        </p:spPr>
        <p:txBody>
          <a:bodyPr/>
          <a:lstStyle/>
          <a:p>
            <a:r>
              <a:rPr lang="en-US" dirty="0" smtClean="0"/>
              <a:t>Lab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Dropbox (</a:t>
            </a:r>
            <a:r>
              <a:rPr lang="en-US" dirty="0" err="1" smtClean="0"/>
              <a:t>VBox</a:t>
            </a:r>
            <a:r>
              <a:rPr lang="en-US" dirty="0" smtClean="0"/>
              <a:t> images, setup doc, Training PPTs):</a:t>
            </a:r>
          </a:p>
          <a:p>
            <a:pPr marL="271414" lvl="1" indent="0">
              <a:buNone/>
            </a:pPr>
            <a:r>
              <a:rPr lang="en-US" sz="1600" dirty="0" smtClean="0">
                <a:hlinkClick r:id="rId2"/>
              </a:rPr>
              <a:t>https://www.dropbox.com/sh/jb8niq3b6suvbcg/AAC3cWY_4mGsCWrrF-qY0wtoa?dl=0</a:t>
            </a:r>
            <a:endParaRPr lang="en-US" sz="1600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Github</a:t>
            </a:r>
            <a:r>
              <a:rPr lang="en-US" dirty="0" smtClean="0"/>
              <a:t> (playbooks):</a:t>
            </a:r>
            <a:endParaRPr lang="en-US" dirty="0"/>
          </a:p>
          <a:p>
            <a:pPr marL="0" indent="0">
              <a:buNone/>
            </a:pPr>
            <a:r>
              <a:rPr lang="en-US" sz="1400" dirty="0" smtClean="0"/>
              <a:t>	</a:t>
            </a:r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://github.com/vignitin/SG-Ansible-Training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55085" y="956842"/>
            <a:ext cx="8223250" cy="370284"/>
          </a:xfrm>
        </p:spPr>
        <p:txBody>
          <a:bodyPr/>
          <a:lstStyle/>
          <a:p>
            <a:r>
              <a:rPr lang="en-US" dirty="0" smtClean="0"/>
              <a:t>Setup documents, </a:t>
            </a:r>
            <a:r>
              <a:rPr lang="en-US" dirty="0" err="1" smtClean="0"/>
              <a:t>VBox</a:t>
            </a:r>
            <a:r>
              <a:rPr lang="en-US" dirty="0" smtClean="0"/>
              <a:t> images, Playbooks, Training PPTs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3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46862"/>
            <a:ext cx="9143999" cy="685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74320" tIns="0" rIns="0" bIns="0" anchor="ctr" anchorCtr="0">
            <a:noAutofit/>
          </a:bodyPr>
          <a:lstStyle>
            <a:lvl1pPr algn="l" defTabSz="342863" rtl="0" eaLnBrk="1" latinLnBrk="0" hangingPunct="1">
              <a:lnSpc>
                <a:spcPct val="90000"/>
              </a:lnSpc>
              <a:spcBef>
                <a:spcPts val="250"/>
              </a:spcBef>
              <a:buNone/>
              <a:defRPr lang="en-US" sz="2800" b="0" i="0" kern="1200" spc="-38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607" y="1052379"/>
            <a:ext cx="8485129" cy="3774264"/>
          </a:xfrm>
        </p:spPr>
        <p:txBody>
          <a:bodyPr/>
          <a:lstStyle/>
          <a:p>
            <a:r>
              <a:rPr lang="en-US" dirty="0" smtClean="0"/>
              <a:t>Core:</a:t>
            </a:r>
          </a:p>
          <a:p>
            <a:pPr lvl="1"/>
            <a:r>
              <a:rPr lang="en-US" sz="1600" dirty="0"/>
              <a:t>Details: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docs.ansible.com/ansible/list_of_network_modules.html#junos</a:t>
            </a:r>
            <a:endParaRPr lang="en-US" sz="1600" dirty="0" smtClean="0"/>
          </a:p>
          <a:p>
            <a:pPr lvl="1"/>
            <a:r>
              <a:rPr lang="en-US" sz="1600" dirty="0" smtClean="0"/>
              <a:t>Install (along with Ansible):</a:t>
            </a:r>
            <a:r>
              <a:rPr lang="en-US" dirty="0" smtClean="0"/>
              <a:t> 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ansible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Galaxy:</a:t>
            </a:r>
          </a:p>
          <a:p>
            <a:pPr lvl="1"/>
            <a:r>
              <a:rPr lang="en-US" sz="1600" dirty="0" smtClean="0"/>
              <a:t>Details</a:t>
            </a:r>
            <a:r>
              <a:rPr lang="en-US" sz="1600" dirty="0"/>
              <a:t>: </a:t>
            </a:r>
            <a:r>
              <a:rPr lang="en-US" sz="1600" dirty="0">
                <a:hlinkClick r:id="rId4"/>
              </a:rPr>
              <a:t>https://galaxy.ansible.com/Juniper/junos</a:t>
            </a:r>
            <a:r>
              <a:rPr lang="en-US" sz="1600" dirty="0" smtClean="0">
                <a:hlinkClick r:id="rId4"/>
              </a:rPr>
              <a:t>/</a:t>
            </a:r>
            <a:endParaRPr lang="en-US" sz="1600" dirty="0"/>
          </a:p>
          <a:p>
            <a:pPr lvl="1"/>
            <a:r>
              <a:rPr lang="en-US" sz="1600" dirty="0" smtClean="0"/>
              <a:t>Install: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sudo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ansible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-galaxy install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Juniper.junos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  <a:p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pPr lvl="1"/>
            <a:r>
              <a:rPr lang="en-US" sz="1600" dirty="0" smtClean="0"/>
              <a:t>Details: </a:t>
            </a:r>
            <a:r>
              <a:rPr lang="en-US" sz="1600" dirty="0" smtClean="0">
                <a:hlinkClick r:id="rId5"/>
              </a:rPr>
              <a:t>https://github.com/Juniper/ansible-junos-stdlib</a:t>
            </a:r>
            <a:endParaRPr lang="en-US" sz="1600" dirty="0"/>
          </a:p>
          <a:p>
            <a:pPr lvl="1"/>
            <a:r>
              <a:rPr lang="en-US" sz="1600" dirty="0" smtClean="0"/>
              <a:t>Install: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clone https://</a:t>
            </a:r>
            <a:r>
              <a:rPr lang="en-US" sz="1400" b="1" dirty="0" err="1" smtClean="0">
                <a:latin typeface="Courier New" charset="0"/>
                <a:ea typeface="Courier New" charset="0"/>
                <a:cs typeface="Courier New" charset="0"/>
              </a:rPr>
              <a:t>github.com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/Juniper/</a:t>
            </a:r>
            <a:r>
              <a:rPr lang="en-US" sz="1400" b="1" dirty="0" err="1" smtClean="0">
                <a:latin typeface="Courier New" charset="0"/>
                <a:ea typeface="Courier New" charset="0"/>
                <a:cs typeface="Courier New" charset="0"/>
              </a:rPr>
              <a:t>ansible-junos-stdlib.git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8607" y="289458"/>
            <a:ext cx="8229601" cy="415498"/>
          </a:xfrm>
        </p:spPr>
        <p:txBody>
          <a:bodyPr/>
          <a:lstStyle/>
          <a:p>
            <a:r>
              <a:rPr lang="en-US" dirty="0" smtClean="0"/>
              <a:t>Juniper </a:t>
            </a:r>
            <a:r>
              <a:rPr lang="en-US" dirty="0" smtClean="0"/>
              <a:t>m</a:t>
            </a:r>
            <a:r>
              <a:rPr lang="en-US" dirty="0" smtClean="0"/>
              <a:t>odules </a:t>
            </a:r>
            <a:r>
              <a:rPr lang="en-US" dirty="0"/>
              <a:t>for Ansible</a:t>
            </a:r>
          </a:p>
        </p:txBody>
      </p:sp>
    </p:spTree>
    <p:extLst>
      <p:ext uri="{BB962C8B-B14F-4D97-AF65-F5344CB8AC3E}">
        <p14:creationId xmlns:p14="http://schemas.microsoft.com/office/powerpoint/2010/main" val="134396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085" y="3"/>
            <a:ext cx="8223250" cy="685797"/>
          </a:xfrm>
        </p:spPr>
        <p:txBody>
          <a:bodyPr/>
          <a:lstStyle/>
          <a:p>
            <a:r>
              <a:rPr lang="en-US" dirty="0" smtClean="0"/>
              <a:t>GITHUB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222060"/>
            <a:ext cx="8229601" cy="3724425"/>
          </a:xfrm>
        </p:spPr>
        <p:txBody>
          <a:bodyPr/>
          <a:lstStyle/>
          <a:p>
            <a:r>
              <a:rPr lang="en-US" smtClean="0"/>
              <a:t>Create </a:t>
            </a:r>
            <a:r>
              <a:rPr lang="en-US" dirty="0"/>
              <a:t>a repo on </a:t>
            </a:r>
            <a:r>
              <a:rPr lang="en-US" dirty="0" err="1"/>
              <a:t>github</a:t>
            </a:r>
            <a:r>
              <a:rPr lang="en-US" dirty="0"/>
              <a:t>, but do not initialize it with README </a:t>
            </a:r>
          </a:p>
          <a:p>
            <a:r>
              <a:rPr lang="en-US" dirty="0"/>
              <a:t>On the local </a:t>
            </a:r>
            <a:r>
              <a:rPr lang="en-US" dirty="0" smtClean="0"/>
              <a:t>machine:</a:t>
            </a:r>
          </a:p>
          <a:p>
            <a:pPr lvl="1"/>
            <a:r>
              <a:rPr lang="en-US" dirty="0" smtClean="0"/>
              <a:t>Create </a:t>
            </a:r>
            <a:r>
              <a:rPr lang="en-US" dirty="0"/>
              <a:t>a local </a:t>
            </a:r>
            <a:r>
              <a:rPr lang="en-US" dirty="0" err="1"/>
              <a:t>README.md</a:t>
            </a:r>
            <a:r>
              <a:rPr lang="en-US" dirty="0"/>
              <a:t> in addition all the other repo </a:t>
            </a:r>
            <a:r>
              <a:rPr lang="en-US" dirty="0" smtClean="0"/>
              <a:t>files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Initialize </a:t>
            </a:r>
            <a:r>
              <a:rPr lang="en-US" dirty="0"/>
              <a:t>and sync the </a:t>
            </a:r>
            <a:r>
              <a:rPr lang="en-US" dirty="0" smtClean="0"/>
              <a:t>repo</a:t>
            </a:r>
            <a:r>
              <a:rPr lang="en-US" dirty="0"/>
              <a:t> 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02901" y="2298745"/>
            <a:ext cx="5483456" cy="4096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45713" rIns="45720" bIns="45713"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echo </a:t>
            </a:r>
            <a:r>
              <a:rPr lang="en-US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"# My </a:t>
            </a:r>
            <a:r>
              <a:rPr lang="en-US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first </a:t>
            </a:r>
            <a:r>
              <a:rPr lang="en-US" dirty="0" err="1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Ansible</a:t>
            </a:r>
            <a:r>
              <a:rPr lang="en-US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project" &gt;&gt; </a:t>
            </a:r>
            <a:r>
              <a:rPr lang="en-US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  <a:hlinkClick r:id="rId3"/>
              </a:rPr>
              <a:t>README.md</a:t>
            </a:r>
            <a:endParaRPr lang="en-US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2300" y="3384850"/>
            <a:ext cx="8331200" cy="165705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3" rIns="45720" bIns="45713" rtlCol="0" anchor="ctr"/>
          <a:lstStyle/>
          <a:p>
            <a:r>
              <a:rPr lang="en-US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echo "# My first </a:t>
            </a:r>
            <a:r>
              <a:rPr lang="en-US" dirty="0" err="1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Ansible</a:t>
            </a:r>
            <a:r>
              <a:rPr lang="en-US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project" &gt;&gt; </a:t>
            </a:r>
            <a:r>
              <a:rPr lang="en-US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  <a:hlinkClick r:id="rId3"/>
              </a:rPr>
              <a:t>README.md</a:t>
            </a:r>
            <a:endParaRPr lang="en-US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init</a:t>
            </a:r>
            <a:endParaRPr lang="en-US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add -A</a:t>
            </a:r>
          </a:p>
          <a:p>
            <a:r>
              <a:rPr lang="en-US" dirty="0" err="1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commit -m "first commit” </a:t>
            </a:r>
          </a:p>
          <a:p>
            <a:r>
              <a:rPr lang="en-US" dirty="0" err="1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remote add origin 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  <a:hlinkClick r:id="rId4"/>
              </a:rPr>
              <a:t>https://</a:t>
            </a:r>
            <a:r>
              <a:rPr lang="en-US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  <a:hlinkClick r:id="rId4"/>
              </a:rPr>
              <a:t>github.com/vignitin/SG-Ansible-Training.git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  </a:t>
            </a:r>
          </a:p>
          <a:p>
            <a:r>
              <a:rPr lang="en-US" dirty="0" err="1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push -u origin </a:t>
            </a:r>
            <a:r>
              <a:rPr lang="en-US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master</a:t>
            </a:r>
            <a:endParaRPr lang="en-US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450529" y="764078"/>
            <a:ext cx="8223250" cy="370284"/>
          </a:xfrm>
        </p:spPr>
        <p:txBody>
          <a:bodyPr/>
          <a:lstStyle/>
          <a:p>
            <a:r>
              <a:rPr lang="en-US" dirty="0" smtClean="0"/>
              <a:t>Setting up your own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6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110343"/>
            <a:ext cx="8229601" cy="3775165"/>
          </a:xfrm>
        </p:spPr>
        <p:txBody>
          <a:bodyPr/>
          <a:lstStyle/>
          <a:p>
            <a:r>
              <a:rPr lang="en-US" dirty="0" smtClean="0"/>
              <a:t>Configure and test and EVPN/VXLAN fabric using Ansible:</a:t>
            </a:r>
            <a:endParaRPr lang="en-US" dirty="0"/>
          </a:p>
          <a:p>
            <a:pPr marL="342861" lvl="1" indent="0">
              <a:buNone/>
            </a:pPr>
            <a:r>
              <a:rPr lang="sk-SK" sz="1600" u="sng" dirty="0">
                <a:hlinkClick r:id="rId3"/>
              </a:rPr>
              <a:t>https://</a:t>
            </a:r>
            <a:r>
              <a:rPr lang="sk-SK" sz="1600" u="sng" dirty="0" smtClean="0">
                <a:hlinkClick r:id="rId3"/>
              </a:rPr>
              <a:t>github.com/JNPRAutomate/ansible-junos-evpn-vxlan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dirty="0" smtClean="0"/>
              <a:t>Using </a:t>
            </a:r>
            <a:r>
              <a:rPr lang="en-US" dirty="0" err="1" smtClean="0"/>
              <a:t>Openconfig</a:t>
            </a:r>
            <a:r>
              <a:rPr lang="en-US" dirty="0" smtClean="0"/>
              <a:t> &amp; Ansible to configure network devices:</a:t>
            </a:r>
            <a:endParaRPr lang="en-US" sz="1800" dirty="0" smtClean="0"/>
          </a:p>
          <a:p>
            <a:pPr marL="342861" lvl="1" indent="0">
              <a:buNone/>
            </a:pPr>
            <a:r>
              <a:rPr lang="sk-SK" sz="1600" u="sng" dirty="0" smtClean="0">
                <a:hlinkClick r:id="rId3"/>
              </a:rPr>
              <a:t>https</a:t>
            </a:r>
            <a:r>
              <a:rPr lang="sk-SK" sz="1600" u="sng" dirty="0">
                <a:hlinkClick r:id="rId3"/>
              </a:rPr>
              <a:t>://</a:t>
            </a:r>
            <a:r>
              <a:rPr lang="sk-SK" sz="1600" u="sng" dirty="0" smtClean="0">
                <a:hlinkClick r:id="rId3"/>
              </a:rPr>
              <a:t>github.com/ksator/openconfig-demo-with-juniper-devices</a:t>
            </a:r>
            <a:endParaRPr lang="sk-SK" sz="1600" u="sng" dirty="0" smtClean="0"/>
          </a:p>
          <a:p>
            <a:endParaRPr lang="en-US" dirty="0" smtClean="0">
              <a:hlinkClick r:id="rId4"/>
            </a:endParaRPr>
          </a:p>
          <a:p>
            <a:r>
              <a:rPr lang="en-US" dirty="0" smtClean="0"/>
              <a:t>JUNOS Automation with </a:t>
            </a:r>
            <a:r>
              <a:rPr lang="en-US" dirty="0" err="1" smtClean="0"/>
              <a:t>Chatops</a:t>
            </a:r>
            <a:r>
              <a:rPr lang="en-US" dirty="0" smtClean="0"/>
              <a:t>:</a:t>
            </a:r>
          </a:p>
          <a:p>
            <a:pPr marL="342861" lvl="1" indent="0">
              <a:buNone/>
            </a:pPr>
            <a:r>
              <a:rPr lang="sk-SK" sz="1600" u="sng" dirty="0" smtClean="0">
                <a:hlinkClick r:id="rId3"/>
              </a:rPr>
              <a:t>https</a:t>
            </a:r>
            <a:r>
              <a:rPr lang="sk-SK" sz="1600" u="sng" dirty="0">
                <a:hlinkClick r:id="rId3"/>
              </a:rPr>
              <a:t>://</a:t>
            </a:r>
            <a:r>
              <a:rPr lang="sk-SK" sz="1600" u="sng" dirty="0" smtClean="0">
                <a:hlinkClick r:id="rId3"/>
              </a:rPr>
              <a:t>github.com/ksator/junos-automation-with-chatops</a:t>
            </a:r>
            <a:endParaRPr lang="sk-SK" sz="1600" u="sng" dirty="0">
              <a:hlinkClick r:id="rId3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46862"/>
            <a:ext cx="9143999" cy="685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74320" tIns="0" rIns="0" bIns="0" anchor="ctr" anchorCtr="0">
            <a:noAutofit/>
          </a:bodyPr>
          <a:lstStyle>
            <a:lvl1pPr algn="l" defTabSz="342863" rtl="0" eaLnBrk="1" latinLnBrk="0" hangingPunct="1">
              <a:lnSpc>
                <a:spcPct val="90000"/>
              </a:lnSpc>
              <a:spcBef>
                <a:spcPts val="250"/>
              </a:spcBef>
              <a:buNone/>
              <a:defRPr lang="en-US" sz="2800" b="0" i="0" kern="1200" spc="-38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Interesting Ansible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6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110343"/>
            <a:ext cx="8229601" cy="3775165"/>
          </a:xfrm>
        </p:spPr>
        <p:txBody>
          <a:bodyPr/>
          <a:lstStyle/>
          <a:p>
            <a:r>
              <a:rPr lang="pl-PL" dirty="0"/>
              <a:t>Open Source Telemetry Collector for Telemetry, Netconf and </a:t>
            </a:r>
            <a:r>
              <a:rPr lang="pl-PL" dirty="0" smtClean="0"/>
              <a:t>Events</a:t>
            </a:r>
          </a:p>
          <a:p>
            <a:pPr marL="342861" lvl="1" indent="0">
              <a:buNone/>
            </a:pPr>
            <a:r>
              <a:rPr lang="pl-PL" sz="1600" u="sng" dirty="0" smtClean="0">
                <a:hlinkClick r:id="rId3"/>
              </a:rPr>
              <a:t>https</a:t>
            </a:r>
            <a:r>
              <a:rPr lang="pl-PL" sz="1600" u="sng" dirty="0">
                <a:hlinkClick r:id="rId3"/>
              </a:rPr>
              <a:t>://github.com/Juniper/open-nti</a:t>
            </a:r>
            <a:endParaRPr lang="pl-PL" sz="1600" u="sng" dirty="0"/>
          </a:p>
          <a:p>
            <a:pPr lvl="1"/>
            <a:endParaRPr lang="en-US" sz="2000" dirty="0" smtClean="0"/>
          </a:p>
          <a:p>
            <a:r>
              <a:rPr lang="pl-PL" dirty="0"/>
              <a:t>Fluentd plugin for Juniper Telemetry </a:t>
            </a:r>
            <a:r>
              <a:rPr lang="pl-PL" dirty="0" smtClean="0"/>
              <a:t>Streaming</a:t>
            </a:r>
            <a:r>
              <a:rPr lang="en-US" dirty="0" smtClean="0"/>
              <a:t>:</a:t>
            </a:r>
            <a:endParaRPr lang="en-US" sz="2200" dirty="0"/>
          </a:p>
          <a:p>
            <a:pPr marL="342861" lvl="1" indent="0">
              <a:buNone/>
            </a:pPr>
            <a:r>
              <a:rPr lang="pl-PL" sz="1600" dirty="0" smtClean="0">
                <a:hlinkClick r:id="rId4"/>
              </a:rPr>
              <a:t>https</a:t>
            </a:r>
            <a:r>
              <a:rPr lang="pl-PL" sz="1600" dirty="0">
                <a:hlinkClick r:id="rId4"/>
              </a:rPr>
              <a:t>://</a:t>
            </a:r>
            <a:r>
              <a:rPr lang="pl-PL" sz="1600" dirty="0" smtClean="0">
                <a:hlinkClick r:id="rId4"/>
              </a:rPr>
              <a:t>github.com/JNPRAutomate/fluent-plugin-juniper-telemetry</a:t>
            </a:r>
            <a:endParaRPr lang="en-US" sz="1600" dirty="0">
              <a:hlinkClick r:id="rId4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46862"/>
            <a:ext cx="9143999" cy="685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74320" tIns="0" rIns="0" bIns="0" anchor="ctr" anchorCtr="0">
            <a:noAutofit/>
          </a:bodyPr>
          <a:lstStyle>
            <a:lvl1pPr algn="l" defTabSz="342863" rtl="0" eaLnBrk="1" latinLnBrk="0" hangingPunct="1">
              <a:lnSpc>
                <a:spcPct val="90000"/>
              </a:lnSpc>
              <a:spcBef>
                <a:spcPts val="250"/>
              </a:spcBef>
              <a:buNone/>
              <a:defRPr lang="en-US" sz="2800" b="0" i="0" kern="1200" spc="-38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Network telemetry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6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99621" y="2339204"/>
            <a:ext cx="23080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harryt@juniper.net</a:t>
            </a:r>
          </a:p>
          <a:p>
            <a:r>
              <a:rPr lang="en-US" sz="2000" dirty="0">
                <a:solidFill>
                  <a:schemeClr val="bg1"/>
                </a:solidFill>
              </a:rPr>
              <a:t>nitinvig@juniper.net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09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409" y="1988109"/>
            <a:ext cx="2217899" cy="2912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286" y="2332648"/>
            <a:ext cx="3857080" cy="217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368035" y="969476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 Variables</a:t>
            </a:r>
            <a:endParaRPr lang="en-US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Right Brace 4"/>
          <p:cNvSpPr/>
          <p:nvPr/>
        </p:nvSpPr>
        <p:spPr>
          <a:xfrm rot="16200000">
            <a:off x="1054454" y="498697"/>
            <a:ext cx="309472" cy="1910246"/>
          </a:xfrm>
          <a:prstGeom prst="rightBrace">
            <a:avLst>
              <a:gd name="adj1" fmla="val 0"/>
              <a:gd name="adj2" fmla="val 51449"/>
            </a:avLst>
          </a:prstGeom>
          <a:ln w="19050">
            <a:solidFill>
              <a:schemeClr val="accent2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80902" y="965388"/>
            <a:ext cx="2669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Testing Variables </a:t>
            </a:r>
            <a:r>
              <a:rPr lang="en-US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&amp; files</a:t>
            </a:r>
            <a:endParaRPr lang="en-US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Right Brace 12"/>
          <p:cNvSpPr/>
          <p:nvPr/>
        </p:nvSpPr>
        <p:spPr>
          <a:xfrm rot="16200000">
            <a:off x="5615522" y="-1631339"/>
            <a:ext cx="391368" cy="6162009"/>
          </a:xfrm>
          <a:prstGeom prst="rightBrace">
            <a:avLst>
              <a:gd name="adj1" fmla="val 0"/>
              <a:gd name="adj2" fmla="val 51449"/>
            </a:avLst>
          </a:prstGeom>
          <a:ln w="19050">
            <a:solidFill>
              <a:schemeClr val="accent2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19285"/>
          <a:stretch/>
        </p:blipFill>
        <p:spPr>
          <a:xfrm>
            <a:off x="413606" y="1988110"/>
            <a:ext cx="1591167" cy="2912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146862"/>
            <a:ext cx="9143999" cy="685496"/>
          </a:xfrm>
          <a:solidFill>
            <a:schemeClr val="bg1">
              <a:lumMod val="95000"/>
            </a:schemeClr>
          </a:solidFill>
        </p:spPr>
        <p:txBody>
          <a:bodyPr lIns="274320" anchor="ctr"/>
          <a:lstStyle/>
          <a:p>
            <a:r>
              <a:rPr lang="en-US" dirty="0" smtClean="0"/>
              <a:t>Step 2: Generate variables (</a:t>
            </a:r>
            <a:r>
              <a:rPr lang="en-US" dirty="0" err="1" smtClean="0"/>
              <a:t>Config</a:t>
            </a:r>
            <a:r>
              <a:rPr lang="en-US" dirty="0" smtClean="0"/>
              <a:t> &amp; testing)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24252" y="1703567"/>
            <a:ext cx="226215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sz="110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enerate_vpn_variables.yaml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02808" y="1703567"/>
            <a:ext cx="24160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generate_neighborCE_info.yaml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68523" y="2049301"/>
            <a:ext cx="16466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</a:t>
            </a:r>
            <a:r>
              <a:rPr lang="en-US" sz="110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est_&lt;VPNname&gt;.yaml</a:t>
            </a:r>
            <a:endParaRPr lang="en-US" sz="1100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81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085" y="3"/>
            <a:ext cx="8223250" cy="685797"/>
          </a:xfrm>
        </p:spPr>
        <p:txBody>
          <a:bodyPr/>
          <a:lstStyle/>
          <a:p>
            <a:r>
              <a:rPr lang="en-US" dirty="0" smtClean="0"/>
              <a:t>GITHUB 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0100" y="1212640"/>
            <a:ext cx="7327900" cy="39624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3" rIns="45720" bIns="45713" rtlCol="0" anchor="ctr"/>
          <a:lstStyle/>
          <a:p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#What’s 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different between local and </a:t>
            </a:r>
            <a:r>
              <a:rPr lang="en-US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github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status</a:t>
            </a:r>
          </a:p>
          <a:p>
            <a:endParaRPr lang="en-US" dirty="0" smtClean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#Add 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this file for tracking with GIT (not yet committed) </a:t>
            </a:r>
          </a:p>
          <a:p>
            <a:r>
              <a:rPr lang="en-US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add &lt;filename&gt;</a:t>
            </a:r>
          </a:p>
          <a:p>
            <a:r>
              <a:rPr lang="en-US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#Add 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everything in the directory </a:t>
            </a:r>
            <a:endParaRPr lang="en-US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add .</a:t>
            </a:r>
            <a:b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#Add 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all files </a:t>
            </a:r>
            <a:endParaRPr lang="en-US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add -A</a:t>
            </a:r>
          </a:p>
          <a:p>
            <a:endParaRPr lang="en-US" dirty="0" smtClean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#Committed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but still on the local machine. </a:t>
            </a:r>
            <a:endParaRPr lang="en-US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commit -m “&lt;</a:t>
            </a:r>
            <a:r>
              <a:rPr lang="en-US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msg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&gt;”</a:t>
            </a:r>
          </a:p>
          <a:p>
            <a:endParaRPr lang="en-US" dirty="0" smtClean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#Push 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any committed changes to </a:t>
            </a:r>
            <a:r>
              <a:rPr lang="en-US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github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push</a:t>
            </a:r>
          </a:p>
          <a:p>
            <a:r>
              <a:rPr lang="en-US" dirty="0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#Pull 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all the changes from </a:t>
            </a:r>
            <a:r>
              <a:rPr lang="en-US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github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pull</a:t>
            </a:r>
            <a:endParaRPr lang="en-US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450529" y="764078"/>
            <a:ext cx="8223250" cy="370284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3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default groups: </a:t>
            </a:r>
            <a:r>
              <a:rPr lang="en-US" dirty="0">
                <a:solidFill>
                  <a:schemeClr val="tx1"/>
                </a:solidFill>
              </a:rPr>
              <a:t>all</a:t>
            </a:r>
            <a:r>
              <a:rPr lang="en-US" dirty="0"/>
              <a:t> and </a:t>
            </a:r>
            <a:r>
              <a:rPr lang="en-US" dirty="0" smtClean="0">
                <a:solidFill>
                  <a:schemeClr val="tx1"/>
                </a:solidFill>
              </a:rPr>
              <a:t>ungrouped</a:t>
            </a:r>
          </a:p>
          <a:p>
            <a:pPr lvl="1"/>
            <a:r>
              <a:rPr lang="en-US" dirty="0" smtClean="0"/>
              <a:t>all</a:t>
            </a:r>
            <a:r>
              <a:rPr lang="en-US" dirty="0"/>
              <a:t> contains every host. </a:t>
            </a:r>
            <a:endParaRPr lang="en-US" dirty="0" smtClean="0"/>
          </a:p>
          <a:p>
            <a:pPr lvl="1"/>
            <a:r>
              <a:rPr lang="en-US" dirty="0" smtClean="0"/>
              <a:t>ungrouped</a:t>
            </a:r>
            <a:r>
              <a:rPr lang="en-US" dirty="0"/>
              <a:t> contains all hosts that don’t have another group aside from </a:t>
            </a:r>
            <a:r>
              <a:rPr lang="en-US" dirty="0"/>
              <a:t>all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Make groups </a:t>
            </a:r>
            <a:r>
              <a:rPr lang="en-US" dirty="0"/>
              <a:t>of groups using the </a:t>
            </a:r>
            <a:r>
              <a:rPr lang="en-US" dirty="0">
                <a:solidFill>
                  <a:schemeClr val="tx1"/>
                </a:solidFill>
              </a:rPr>
              <a:t>:children</a:t>
            </a:r>
            <a:r>
              <a:rPr lang="en-US" dirty="0"/>
              <a:t> </a:t>
            </a:r>
            <a:r>
              <a:rPr lang="en-US" dirty="0" smtClean="0"/>
              <a:t>suffix.</a:t>
            </a:r>
          </a:p>
          <a:p>
            <a:endParaRPr lang="en-US" dirty="0" smtClean="0"/>
          </a:p>
          <a:p>
            <a:r>
              <a:rPr lang="en-US" dirty="0" smtClean="0"/>
              <a:t>Apply </a:t>
            </a:r>
            <a:r>
              <a:rPr lang="en-US" dirty="0"/>
              <a:t>variables </a:t>
            </a:r>
            <a:r>
              <a:rPr lang="en-US" dirty="0" smtClean="0"/>
              <a:t>to groups using using</a:t>
            </a:r>
            <a:r>
              <a:rPr lang="en-US" dirty="0"/>
              <a:t> </a:t>
            </a: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chemeClr val="tx1"/>
                </a:solidFill>
              </a:rPr>
              <a:t>vars</a:t>
            </a:r>
            <a:r>
              <a:rPr lang="en-US" dirty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Some info on 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8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6267" y="1"/>
            <a:ext cx="5302250" cy="6096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064009" y="895983"/>
            <a:ext cx="5925025" cy="594869"/>
            <a:chOff x="4632285" y="282588"/>
            <a:chExt cx="5582234" cy="594869"/>
          </a:xfrm>
        </p:grpSpPr>
        <p:grpSp>
          <p:nvGrpSpPr>
            <p:cNvPr id="4" name="Group 3"/>
            <p:cNvGrpSpPr/>
            <p:nvPr/>
          </p:nvGrpSpPr>
          <p:grpSpPr>
            <a:xfrm>
              <a:off x="4632285" y="282588"/>
              <a:ext cx="5582234" cy="582913"/>
              <a:chOff x="1001651" y="3967630"/>
              <a:chExt cx="8415918" cy="79586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001651" y="3967630"/>
                <a:ext cx="8415918" cy="795861"/>
                <a:chOff x="1686542" y="3966865"/>
                <a:chExt cx="7686745" cy="795861"/>
              </a:xfrm>
            </p:grpSpPr>
            <p:cxnSp>
              <p:nvCxnSpPr>
                <p:cNvPr id="7" name="Straight Connector 6"/>
                <p:cNvCxnSpPr/>
                <p:nvPr/>
              </p:nvCxnSpPr>
              <p:spPr>
                <a:xfrm>
                  <a:off x="1686543" y="4026241"/>
                  <a:ext cx="2019" cy="736485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  <a:miter lim="800000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Text Placeholder 1"/>
                <p:cNvSpPr txBox="1">
                  <a:spLocks/>
                </p:cNvSpPr>
                <p:nvPr/>
              </p:nvSpPr>
              <p:spPr>
                <a:xfrm rot="16200000">
                  <a:off x="5157085" y="541844"/>
                  <a:ext cx="745660" cy="7686745"/>
                </a:xfrm>
                <a:prstGeom prst="rect">
                  <a:avLst/>
                </a:prstGeom>
                <a:gradFill>
                  <a:gsLst>
                    <a:gs pos="75000">
                      <a:schemeClr val="bg2">
                        <a:alpha val="1200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  <a:effectLst/>
              </p:spPr>
              <p:txBody>
                <a:bodyPr vert="vert" lIns="0" tIns="182880" rIns="0" bIns="57150" anchor="ctr" anchorCtr="0"/>
                <a:lstStyle>
                  <a:lvl1pPr marL="342897" indent="-342897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1pPr>
                  <a:lvl2pPr marL="742944" indent="-285748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2pPr>
                  <a:lvl3pPr marL="1142989" indent="-228598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3pPr>
                  <a:lvl4pPr marL="1600184" indent="-228598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4pPr>
                  <a:lvl5pPr marL="2057379" indent="-228598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5pPr>
                  <a:lvl6pPr marL="457195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6pPr>
                  <a:lvl7pPr marL="914391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7pPr>
                  <a:lvl8pPr marL="1371586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8pPr>
                  <a:lvl9pPr marL="1828782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9pPr>
                </a:lstStyle>
                <a:p>
                  <a:pPr marL="0" indent="0" algn="l">
                    <a:spcBef>
                      <a:spcPts val="125"/>
                    </a:spcBef>
                    <a:spcAft>
                      <a:spcPts val="750"/>
                    </a:spcAft>
                    <a:buClr>
                      <a:srgbClr val="445E88"/>
                    </a:buClr>
                  </a:pPr>
                  <a:r>
                    <a:rPr lang="en-US" sz="2400" dirty="0" smtClean="0">
                      <a:solidFill>
                        <a:srgbClr val="3C3C3C"/>
                      </a:solidFill>
                      <a:latin typeface="Arial"/>
                      <a:cs typeface="Arial"/>
                    </a:rPr>
                    <a:t>YAML &amp; Jinja2 Basics</a:t>
                  </a:r>
                  <a:endParaRPr lang="en-US" sz="2400" dirty="0">
                    <a:solidFill>
                      <a:srgbClr val="3C3C3C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688551" y="3966865"/>
                  <a:ext cx="7217935" cy="73648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 lIns="182880" tIns="182880" rIns="182880" bIns="182880" rtlCol="0"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sz="2400" dirty="0" smtClean="0">
                    <a:solidFill>
                      <a:schemeClr val="accent2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6" name="Rectangle 5"/>
              <p:cNvSpPr/>
              <p:nvPr/>
            </p:nvSpPr>
            <p:spPr>
              <a:xfrm>
                <a:off x="1001652" y="4033568"/>
                <a:ext cx="7726705" cy="729924"/>
              </a:xfrm>
              <a:prstGeom prst="rect">
                <a:avLst/>
              </a:prstGeom>
            </p:spPr>
            <p:txBody>
              <a:bodyPr wrap="square" lIns="182880" anchor="ctr">
                <a:noAutofit/>
              </a:bodyPr>
              <a:lstStyle/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p:grpSp>
        <p:cxnSp>
          <p:nvCxnSpPr>
            <p:cNvPr id="10" name="Straight Connector 9"/>
            <p:cNvCxnSpPr/>
            <p:nvPr/>
          </p:nvCxnSpPr>
          <p:spPr>
            <a:xfrm flipH="1">
              <a:off x="4632286" y="307287"/>
              <a:ext cx="0" cy="570170"/>
            </a:xfrm>
            <a:prstGeom prst="line">
              <a:avLst/>
            </a:prstGeom>
            <a:ln w="31750">
              <a:solidFill>
                <a:schemeClr val="accent1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3075585" y="1680379"/>
            <a:ext cx="5913448" cy="594869"/>
            <a:chOff x="4632285" y="282588"/>
            <a:chExt cx="5699767" cy="594869"/>
          </a:xfrm>
        </p:grpSpPr>
        <p:grpSp>
          <p:nvGrpSpPr>
            <p:cNvPr id="16" name="Group 15"/>
            <p:cNvGrpSpPr/>
            <p:nvPr/>
          </p:nvGrpSpPr>
          <p:grpSpPr>
            <a:xfrm>
              <a:off x="4632285" y="282588"/>
              <a:ext cx="5699767" cy="582913"/>
              <a:chOff x="1001651" y="3967630"/>
              <a:chExt cx="8593115" cy="79586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001651" y="3967630"/>
                <a:ext cx="8593115" cy="795861"/>
                <a:chOff x="1686542" y="3966865"/>
                <a:chExt cx="7848590" cy="795861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1686543" y="4026241"/>
                  <a:ext cx="2019" cy="736485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  <a:miter lim="800000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 Placeholder 1"/>
                <p:cNvSpPr txBox="1">
                  <a:spLocks/>
                </p:cNvSpPr>
                <p:nvPr/>
              </p:nvSpPr>
              <p:spPr>
                <a:xfrm rot="16200000">
                  <a:off x="5238007" y="460922"/>
                  <a:ext cx="745660" cy="7848590"/>
                </a:xfrm>
                <a:prstGeom prst="rect">
                  <a:avLst/>
                </a:prstGeom>
                <a:gradFill>
                  <a:gsLst>
                    <a:gs pos="75000">
                      <a:schemeClr val="bg2">
                        <a:alpha val="1200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  <a:effectLst/>
              </p:spPr>
              <p:txBody>
                <a:bodyPr vert="vert" lIns="0" tIns="182880" rIns="0" bIns="57150" anchor="ctr" anchorCtr="0"/>
                <a:lstStyle>
                  <a:lvl1pPr marL="342897" indent="-342897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1pPr>
                  <a:lvl2pPr marL="742944" indent="-285748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2pPr>
                  <a:lvl3pPr marL="1142989" indent="-228598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3pPr>
                  <a:lvl4pPr marL="1600184" indent="-228598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4pPr>
                  <a:lvl5pPr marL="2057379" indent="-228598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5pPr>
                  <a:lvl6pPr marL="457195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6pPr>
                  <a:lvl7pPr marL="914391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7pPr>
                  <a:lvl8pPr marL="1371586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8pPr>
                  <a:lvl9pPr marL="1828782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9pPr>
                </a:lstStyle>
                <a:p>
                  <a:pPr marL="0" indent="0" algn="l">
                    <a:spcBef>
                      <a:spcPts val="125"/>
                    </a:spcBef>
                    <a:spcAft>
                      <a:spcPts val="750"/>
                    </a:spcAft>
                    <a:buClr>
                      <a:srgbClr val="445E88"/>
                    </a:buClr>
                  </a:pPr>
                  <a:r>
                    <a:rPr lang="en-US" sz="2400" dirty="0" smtClean="0">
                      <a:solidFill>
                        <a:srgbClr val="3C3C3C"/>
                      </a:solidFill>
                      <a:latin typeface="Arial"/>
                      <a:cs typeface="Arial"/>
                    </a:rPr>
                    <a:t>Lab: </a:t>
                  </a:r>
                  <a:r>
                    <a:rPr lang="en-US" sz="2400" dirty="0" smtClean="0">
                      <a:solidFill>
                        <a:srgbClr val="3C3C3C"/>
                      </a:solidFill>
                      <a:latin typeface="Arial"/>
                      <a:cs typeface="Arial"/>
                    </a:rPr>
                    <a:t>Router base </a:t>
                  </a:r>
                  <a:r>
                    <a:rPr lang="en-US" sz="2400" dirty="0" err="1" smtClean="0">
                      <a:solidFill>
                        <a:srgbClr val="3C3C3C"/>
                      </a:solidFill>
                      <a:latin typeface="Arial"/>
                      <a:cs typeface="Arial"/>
                    </a:rPr>
                    <a:t>config</a:t>
                  </a:r>
                  <a:r>
                    <a:rPr lang="en-US" sz="2400" dirty="0" smtClean="0">
                      <a:solidFill>
                        <a:srgbClr val="3C3C3C"/>
                      </a:solidFill>
                      <a:latin typeface="Arial"/>
                      <a:cs typeface="Arial"/>
                    </a:rPr>
                    <a:t> </a:t>
                  </a:r>
                  <a:r>
                    <a:rPr lang="en-US" sz="2400" dirty="0" smtClean="0">
                      <a:solidFill>
                        <a:srgbClr val="3C3C3C"/>
                      </a:solidFill>
                      <a:latin typeface="Arial"/>
                      <a:cs typeface="Arial"/>
                    </a:rPr>
                    <a:t>via </a:t>
                  </a:r>
                  <a:r>
                    <a:rPr lang="en-US" sz="2400" dirty="0" err="1" smtClean="0">
                      <a:solidFill>
                        <a:srgbClr val="3C3C3C"/>
                      </a:solidFill>
                      <a:latin typeface="Arial"/>
                      <a:cs typeface="Arial"/>
                    </a:rPr>
                    <a:t>Ansible</a:t>
                  </a:r>
                  <a:endParaRPr lang="en-US" sz="2400" dirty="0">
                    <a:solidFill>
                      <a:srgbClr val="3C3C3C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1688551" y="3966865"/>
                  <a:ext cx="7217935" cy="73648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 lIns="182880" tIns="182880" rIns="182880" bIns="182880" rtlCol="0"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sz="2400" dirty="0" smtClean="0">
                    <a:solidFill>
                      <a:schemeClr val="accent2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19" name="Rectangle 18"/>
              <p:cNvSpPr/>
              <p:nvPr/>
            </p:nvSpPr>
            <p:spPr>
              <a:xfrm>
                <a:off x="1001652" y="4033568"/>
                <a:ext cx="7726705" cy="729924"/>
              </a:xfrm>
              <a:prstGeom prst="rect">
                <a:avLst/>
              </a:prstGeom>
            </p:spPr>
            <p:txBody>
              <a:bodyPr wrap="square" lIns="182880" anchor="ctr">
                <a:noAutofit/>
              </a:bodyPr>
              <a:lstStyle/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 flipH="1">
              <a:off x="4632286" y="307287"/>
              <a:ext cx="0" cy="570170"/>
            </a:xfrm>
            <a:prstGeom prst="line">
              <a:avLst/>
            </a:prstGeom>
            <a:ln w="31750">
              <a:solidFill>
                <a:schemeClr val="accent1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075584" y="2472260"/>
            <a:ext cx="5913448" cy="594869"/>
            <a:chOff x="4632285" y="282588"/>
            <a:chExt cx="5700531" cy="594869"/>
          </a:xfrm>
        </p:grpSpPr>
        <p:grpSp>
          <p:nvGrpSpPr>
            <p:cNvPr id="24" name="Group 23"/>
            <p:cNvGrpSpPr/>
            <p:nvPr/>
          </p:nvGrpSpPr>
          <p:grpSpPr>
            <a:xfrm>
              <a:off x="4632285" y="282588"/>
              <a:ext cx="5700531" cy="582913"/>
              <a:chOff x="1001651" y="3967630"/>
              <a:chExt cx="8594267" cy="795862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1001651" y="3967630"/>
                <a:ext cx="8594267" cy="795861"/>
                <a:chOff x="1686542" y="3966865"/>
                <a:chExt cx="7849642" cy="795861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>
                  <a:off x="1686543" y="4026241"/>
                  <a:ext cx="2019" cy="736485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  <a:miter lim="800000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 Placeholder 1"/>
                <p:cNvSpPr txBox="1">
                  <a:spLocks/>
                </p:cNvSpPr>
                <p:nvPr/>
              </p:nvSpPr>
              <p:spPr>
                <a:xfrm rot="16200000">
                  <a:off x="5238533" y="460395"/>
                  <a:ext cx="745660" cy="7849642"/>
                </a:xfrm>
                <a:prstGeom prst="rect">
                  <a:avLst/>
                </a:prstGeom>
                <a:gradFill>
                  <a:gsLst>
                    <a:gs pos="75000">
                      <a:schemeClr val="bg2">
                        <a:alpha val="1200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  <a:effectLst/>
              </p:spPr>
              <p:txBody>
                <a:bodyPr vert="vert" lIns="0" tIns="182880" rIns="0" bIns="57150" anchor="ctr" anchorCtr="0"/>
                <a:lstStyle>
                  <a:lvl1pPr marL="342897" indent="-342897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1pPr>
                  <a:lvl2pPr marL="742944" indent="-285748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2pPr>
                  <a:lvl3pPr marL="1142989" indent="-228598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3pPr>
                  <a:lvl4pPr marL="1600184" indent="-228598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4pPr>
                  <a:lvl5pPr marL="2057379" indent="-228598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5pPr>
                  <a:lvl6pPr marL="457195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6pPr>
                  <a:lvl7pPr marL="914391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7pPr>
                  <a:lvl8pPr marL="1371586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8pPr>
                  <a:lvl9pPr marL="1828782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9pPr>
                </a:lstStyle>
                <a:p>
                  <a:pPr marL="0" indent="0" algn="l">
                    <a:spcBef>
                      <a:spcPts val="125"/>
                    </a:spcBef>
                    <a:spcAft>
                      <a:spcPts val="750"/>
                    </a:spcAft>
                    <a:buClr>
                      <a:srgbClr val="445E88"/>
                    </a:buClr>
                  </a:pPr>
                  <a:r>
                    <a:rPr lang="en-US" sz="2400" dirty="0">
                      <a:solidFill>
                        <a:srgbClr val="3C3C3C"/>
                      </a:solidFill>
                      <a:latin typeface="Arial"/>
                      <a:cs typeface="Arial"/>
                    </a:rPr>
                    <a:t>Lab: </a:t>
                  </a:r>
                  <a:r>
                    <a:rPr lang="en-US" sz="2400" dirty="0" smtClean="0">
                      <a:solidFill>
                        <a:srgbClr val="3C3C3C"/>
                      </a:solidFill>
                      <a:latin typeface="Arial"/>
                      <a:cs typeface="Arial"/>
                    </a:rPr>
                    <a:t>VPN </a:t>
                  </a:r>
                  <a:r>
                    <a:rPr lang="en-US" sz="2400" dirty="0" err="1" smtClean="0">
                      <a:solidFill>
                        <a:srgbClr val="3C3C3C"/>
                      </a:solidFill>
                      <a:latin typeface="Arial"/>
                      <a:cs typeface="Arial"/>
                    </a:rPr>
                    <a:t>config</a:t>
                  </a:r>
                  <a:r>
                    <a:rPr lang="en-US" sz="2400" dirty="0" smtClean="0">
                      <a:solidFill>
                        <a:srgbClr val="3C3C3C"/>
                      </a:solidFill>
                      <a:latin typeface="Arial"/>
                      <a:cs typeface="Arial"/>
                    </a:rPr>
                    <a:t> via </a:t>
                  </a:r>
                  <a:r>
                    <a:rPr lang="en-US" sz="2400" dirty="0" err="1" smtClean="0">
                      <a:solidFill>
                        <a:srgbClr val="3C3C3C"/>
                      </a:solidFill>
                      <a:latin typeface="Arial"/>
                      <a:cs typeface="Arial"/>
                    </a:rPr>
                    <a:t>Ansible</a:t>
                  </a:r>
                  <a:endParaRPr lang="en-US" sz="2400" dirty="0">
                    <a:solidFill>
                      <a:srgbClr val="3C3C3C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688551" y="3966865"/>
                  <a:ext cx="7217935" cy="73648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 lIns="182880" tIns="182880" rIns="182880" bIns="182880" rtlCol="0"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sz="2400" dirty="0" smtClean="0">
                    <a:solidFill>
                      <a:schemeClr val="accent2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27" name="Rectangle 26"/>
              <p:cNvSpPr/>
              <p:nvPr/>
            </p:nvSpPr>
            <p:spPr>
              <a:xfrm>
                <a:off x="1001652" y="4033568"/>
                <a:ext cx="7726705" cy="729924"/>
              </a:xfrm>
              <a:prstGeom prst="rect">
                <a:avLst/>
              </a:prstGeom>
            </p:spPr>
            <p:txBody>
              <a:bodyPr wrap="square" lIns="182880" anchor="ctr">
                <a:noAutofit/>
              </a:bodyPr>
              <a:lstStyle/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 flipH="1">
              <a:off x="4632286" y="307287"/>
              <a:ext cx="0" cy="570170"/>
            </a:xfrm>
            <a:prstGeom prst="line">
              <a:avLst/>
            </a:prstGeom>
            <a:ln w="31750">
              <a:solidFill>
                <a:schemeClr val="accent1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075583" y="3312866"/>
            <a:ext cx="6144620" cy="594869"/>
            <a:chOff x="4632285" y="282588"/>
            <a:chExt cx="5561827" cy="594869"/>
          </a:xfrm>
        </p:grpSpPr>
        <p:grpSp>
          <p:nvGrpSpPr>
            <p:cNvPr id="33" name="Group 32"/>
            <p:cNvGrpSpPr/>
            <p:nvPr/>
          </p:nvGrpSpPr>
          <p:grpSpPr>
            <a:xfrm>
              <a:off x="4632285" y="282588"/>
              <a:ext cx="5561827" cy="582913"/>
              <a:chOff x="1001651" y="3967630"/>
              <a:chExt cx="8385152" cy="795862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001651" y="3967630"/>
                <a:ext cx="8385152" cy="795861"/>
                <a:chOff x="1686542" y="3966865"/>
                <a:chExt cx="7658645" cy="795861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>
                  <a:off x="1686543" y="4026241"/>
                  <a:ext cx="2019" cy="736485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  <a:miter lim="800000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 Placeholder 1"/>
                <p:cNvSpPr txBox="1">
                  <a:spLocks/>
                </p:cNvSpPr>
                <p:nvPr/>
              </p:nvSpPr>
              <p:spPr>
                <a:xfrm rot="16200000">
                  <a:off x="5143035" y="555892"/>
                  <a:ext cx="745660" cy="7658645"/>
                </a:xfrm>
                <a:prstGeom prst="rect">
                  <a:avLst/>
                </a:prstGeom>
                <a:gradFill>
                  <a:gsLst>
                    <a:gs pos="75000">
                      <a:schemeClr val="bg2">
                        <a:alpha val="1200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  <a:effectLst/>
              </p:spPr>
              <p:txBody>
                <a:bodyPr vert="vert" lIns="0" tIns="182880" rIns="0" bIns="57150" anchor="ctr" anchorCtr="0"/>
                <a:lstStyle>
                  <a:lvl1pPr marL="342897" indent="-342897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1pPr>
                  <a:lvl2pPr marL="742944" indent="-285748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2pPr>
                  <a:lvl3pPr marL="1142989" indent="-228598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3pPr>
                  <a:lvl4pPr marL="1600184" indent="-228598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4pPr>
                  <a:lvl5pPr marL="2057379" indent="-228598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5pPr>
                  <a:lvl6pPr marL="457195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6pPr>
                  <a:lvl7pPr marL="914391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7pPr>
                  <a:lvl8pPr marL="1371586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8pPr>
                  <a:lvl9pPr marL="1828782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9pPr>
                </a:lstStyle>
                <a:p>
                  <a:pPr marL="0" indent="0" algn="l">
                    <a:spcBef>
                      <a:spcPts val="125"/>
                    </a:spcBef>
                    <a:spcAft>
                      <a:spcPts val="750"/>
                    </a:spcAft>
                    <a:buClr>
                      <a:srgbClr val="445E88"/>
                    </a:buClr>
                  </a:pPr>
                  <a:r>
                    <a:rPr lang="en-US" sz="2400" dirty="0">
                      <a:solidFill>
                        <a:srgbClr val="3C3C3C"/>
                      </a:solidFill>
                      <a:latin typeface="Arial"/>
                      <a:cs typeface="Arial"/>
                    </a:rPr>
                    <a:t>Lab: </a:t>
                  </a:r>
                  <a:r>
                    <a:rPr lang="en-US" sz="2400" dirty="0" err="1" smtClean="0">
                      <a:solidFill>
                        <a:srgbClr val="3C3C3C"/>
                      </a:solidFill>
                      <a:latin typeface="Arial"/>
                      <a:cs typeface="Arial"/>
                    </a:rPr>
                    <a:t>Config</a:t>
                  </a:r>
                  <a:r>
                    <a:rPr lang="en-US" sz="2400" dirty="0" smtClean="0">
                      <a:solidFill>
                        <a:srgbClr val="3C3C3C"/>
                      </a:solidFill>
                      <a:latin typeface="Arial"/>
                      <a:cs typeface="Arial"/>
                    </a:rPr>
                    <a:t> verification (</a:t>
                  </a:r>
                  <a:r>
                    <a:rPr lang="en-US" sz="2400" dirty="0" err="1" smtClean="0">
                      <a:solidFill>
                        <a:srgbClr val="3C3C3C"/>
                      </a:solidFill>
                      <a:latin typeface="Arial"/>
                      <a:cs typeface="Arial"/>
                    </a:rPr>
                    <a:t>JSNAPy</a:t>
                  </a:r>
                  <a:r>
                    <a:rPr lang="en-US" sz="2400" dirty="0" smtClean="0">
                      <a:solidFill>
                        <a:srgbClr val="3C3C3C"/>
                      </a:solidFill>
                      <a:latin typeface="Arial"/>
                      <a:cs typeface="Arial"/>
                    </a:rPr>
                    <a:t> + </a:t>
                  </a:r>
                  <a:r>
                    <a:rPr lang="en-US" sz="2400" dirty="0" err="1" smtClean="0">
                      <a:solidFill>
                        <a:srgbClr val="3C3C3C"/>
                      </a:solidFill>
                      <a:latin typeface="Arial"/>
                      <a:cs typeface="Arial"/>
                    </a:rPr>
                    <a:t>Ansible</a:t>
                  </a:r>
                  <a:r>
                    <a:rPr lang="en-US" sz="2400" dirty="0" smtClean="0">
                      <a:solidFill>
                        <a:srgbClr val="3C3C3C"/>
                      </a:solidFill>
                      <a:latin typeface="Arial"/>
                      <a:cs typeface="Arial"/>
                    </a:rPr>
                    <a:t>)</a:t>
                  </a:r>
                  <a:endParaRPr lang="en-US" sz="2400" dirty="0">
                    <a:solidFill>
                      <a:srgbClr val="3C3C3C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1688551" y="3966865"/>
                  <a:ext cx="7217935" cy="73648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 lIns="182880" tIns="182880" rIns="182880" bIns="182880" rtlCol="0"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sz="2400" dirty="0" smtClean="0">
                    <a:solidFill>
                      <a:schemeClr val="accent2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36" name="Rectangle 35"/>
              <p:cNvSpPr/>
              <p:nvPr/>
            </p:nvSpPr>
            <p:spPr>
              <a:xfrm>
                <a:off x="1001652" y="4033568"/>
                <a:ext cx="7726705" cy="729924"/>
              </a:xfrm>
              <a:prstGeom prst="rect">
                <a:avLst/>
              </a:prstGeom>
            </p:spPr>
            <p:txBody>
              <a:bodyPr wrap="square" lIns="182880" anchor="ctr">
                <a:noAutofit/>
              </a:bodyPr>
              <a:lstStyle/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p:grpSp>
        <p:cxnSp>
          <p:nvCxnSpPr>
            <p:cNvPr id="34" name="Straight Connector 33"/>
            <p:cNvCxnSpPr/>
            <p:nvPr/>
          </p:nvCxnSpPr>
          <p:spPr>
            <a:xfrm flipH="1">
              <a:off x="4632286" y="307287"/>
              <a:ext cx="0" cy="570170"/>
            </a:xfrm>
            <a:prstGeom prst="line">
              <a:avLst/>
            </a:prstGeom>
            <a:ln w="31750">
              <a:solidFill>
                <a:schemeClr val="accent1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075583" y="4178171"/>
            <a:ext cx="5913450" cy="594869"/>
            <a:chOff x="4632286" y="282588"/>
            <a:chExt cx="5699769" cy="594869"/>
          </a:xfrm>
        </p:grpSpPr>
        <p:grpSp>
          <p:nvGrpSpPr>
            <p:cNvPr id="41" name="Group 40"/>
            <p:cNvGrpSpPr/>
            <p:nvPr/>
          </p:nvGrpSpPr>
          <p:grpSpPr>
            <a:xfrm>
              <a:off x="4632286" y="282588"/>
              <a:ext cx="5699769" cy="582913"/>
              <a:chOff x="1001652" y="3967630"/>
              <a:chExt cx="8593117" cy="795862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1001652" y="3967630"/>
                <a:ext cx="8593117" cy="795861"/>
                <a:chOff x="1686543" y="3966865"/>
                <a:chExt cx="7848592" cy="795861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1686543" y="4026241"/>
                  <a:ext cx="2019" cy="736485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  <a:miter lim="800000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 Placeholder 1"/>
                <p:cNvSpPr txBox="1">
                  <a:spLocks/>
                </p:cNvSpPr>
                <p:nvPr/>
              </p:nvSpPr>
              <p:spPr>
                <a:xfrm rot="16200000">
                  <a:off x="5238009" y="460919"/>
                  <a:ext cx="745660" cy="7848592"/>
                </a:xfrm>
                <a:prstGeom prst="rect">
                  <a:avLst/>
                </a:prstGeom>
                <a:gradFill>
                  <a:gsLst>
                    <a:gs pos="75000">
                      <a:schemeClr val="bg2">
                        <a:alpha val="1200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  <a:effectLst/>
              </p:spPr>
              <p:txBody>
                <a:bodyPr vert="vert" lIns="0" tIns="182880" rIns="0" bIns="57150" anchor="ctr" anchorCtr="0"/>
                <a:lstStyle>
                  <a:lvl1pPr marL="342897" indent="-342897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1pPr>
                  <a:lvl2pPr marL="742944" indent="-285748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2pPr>
                  <a:lvl3pPr marL="1142989" indent="-228598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3pPr>
                  <a:lvl4pPr marL="1600184" indent="-228598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4pPr>
                  <a:lvl5pPr marL="2057379" indent="-228598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5pPr>
                  <a:lvl6pPr marL="457195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6pPr>
                  <a:lvl7pPr marL="914391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7pPr>
                  <a:lvl8pPr marL="1371586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8pPr>
                  <a:lvl9pPr marL="1828782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9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Gill Sans" charset="0"/>
                    </a:defRPr>
                  </a:lvl9pPr>
                </a:lstStyle>
                <a:p>
                  <a:pPr marL="0" indent="0" algn="l">
                    <a:spcBef>
                      <a:spcPts val="125"/>
                    </a:spcBef>
                    <a:spcAft>
                      <a:spcPts val="750"/>
                    </a:spcAft>
                    <a:buClr>
                      <a:srgbClr val="445E88"/>
                    </a:buClr>
                  </a:pPr>
                  <a:r>
                    <a:rPr lang="en-US" sz="2400" dirty="0" smtClean="0">
                      <a:solidFill>
                        <a:srgbClr val="3C3C3C"/>
                      </a:solidFill>
                      <a:latin typeface="Arial"/>
                      <a:cs typeface="Arial"/>
                    </a:rPr>
                    <a:t>Summary &amp; References</a:t>
                  </a:r>
                  <a:endParaRPr lang="en-US" sz="2400" dirty="0">
                    <a:solidFill>
                      <a:srgbClr val="3C3C3C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1688551" y="3966865"/>
                  <a:ext cx="7217935" cy="73648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 lIns="182880" tIns="182880" rIns="182880" bIns="182880" rtlCol="0"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sz="2400" dirty="0" smtClean="0">
                    <a:solidFill>
                      <a:schemeClr val="accent2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44" name="Rectangle 43"/>
              <p:cNvSpPr/>
              <p:nvPr/>
            </p:nvSpPr>
            <p:spPr>
              <a:xfrm>
                <a:off x="1001652" y="4033568"/>
                <a:ext cx="7726705" cy="729924"/>
              </a:xfrm>
              <a:prstGeom prst="rect">
                <a:avLst/>
              </a:prstGeom>
            </p:spPr>
            <p:txBody>
              <a:bodyPr wrap="square" lIns="182880" anchor="ctr">
                <a:noAutofit/>
              </a:bodyPr>
              <a:lstStyle/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p:grpSp>
        <p:cxnSp>
          <p:nvCxnSpPr>
            <p:cNvPr id="42" name="Straight Connector 41"/>
            <p:cNvCxnSpPr/>
            <p:nvPr/>
          </p:nvCxnSpPr>
          <p:spPr>
            <a:xfrm flipH="1">
              <a:off x="4632286" y="307287"/>
              <a:ext cx="0" cy="570170"/>
            </a:xfrm>
            <a:prstGeom prst="line">
              <a:avLst/>
            </a:prstGeom>
            <a:ln w="31750">
              <a:solidFill>
                <a:schemeClr val="accent1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620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32466"/>
            <a:ext cx="5978013" cy="1761729"/>
          </a:xfrm>
        </p:spPr>
        <p:txBody>
          <a:bodyPr/>
          <a:lstStyle/>
          <a:p>
            <a:r>
              <a:rPr lang="en-US" dirty="0" smtClean="0"/>
              <a:t>YAML &amp; JINJA2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8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0" y="146862"/>
            <a:ext cx="9143999" cy="685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74320" tIns="0" rIns="0" bIns="0" anchor="ctr" anchorCtr="0">
            <a:noAutofit/>
          </a:bodyPr>
          <a:lstStyle>
            <a:lvl1pPr algn="l" defTabSz="342863" rtl="0" eaLnBrk="1" latinLnBrk="0" hangingPunct="1">
              <a:lnSpc>
                <a:spcPct val="90000"/>
              </a:lnSpc>
              <a:spcBef>
                <a:spcPts val="250"/>
              </a:spcBef>
              <a:buNone/>
              <a:defRPr lang="en-US" sz="2800" b="0" i="0" kern="1200" spc="-38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JINJA2 + YAML: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68468" y="1690778"/>
            <a:ext cx="1798718" cy="370284"/>
          </a:xfrm>
        </p:spPr>
        <p:txBody>
          <a:bodyPr/>
          <a:lstStyle/>
          <a:p>
            <a:r>
              <a:rPr lang="en-US" smtClean="0">
                <a:solidFill>
                  <a:schemeClr val="accent5"/>
                </a:solidFill>
              </a:rPr>
              <a:t>Host 1: HAN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292" y="2208721"/>
            <a:ext cx="3002368" cy="2376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026" y="2205125"/>
            <a:ext cx="2889703" cy="23797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2" y="2205125"/>
            <a:ext cx="2929591" cy="2379756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quarter" idx="11"/>
          </p:nvPr>
        </p:nvSpPr>
        <p:spPr>
          <a:xfrm>
            <a:off x="3688117" y="1690778"/>
            <a:ext cx="1798718" cy="370284"/>
          </a:xfrm>
        </p:spPr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Host 2: SGN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1"/>
          </p:nvPr>
        </p:nvSpPr>
        <p:spPr>
          <a:xfrm>
            <a:off x="6699518" y="1690778"/>
            <a:ext cx="1798718" cy="370284"/>
          </a:xfrm>
        </p:spPr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Host 3: DAD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455085" y="842357"/>
            <a:ext cx="8223250" cy="370284"/>
          </a:xfrm>
        </p:spPr>
        <p:txBody>
          <a:bodyPr/>
          <a:lstStyle/>
          <a:p>
            <a:r>
              <a:rPr lang="en-US" dirty="0" smtClean="0"/>
              <a:t>TYPICAL ROUTER 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2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Juniper">
  <a:themeElements>
    <a:clrScheme name="Juniper Colors 2014">
      <a:dk1>
        <a:srgbClr val="445E88"/>
      </a:dk1>
      <a:lt1>
        <a:srgbClr val="FFFFFF"/>
      </a:lt1>
      <a:dk2>
        <a:srgbClr val="A8B9C8"/>
      </a:dk2>
      <a:lt2>
        <a:srgbClr val="C8C8C8"/>
      </a:lt2>
      <a:accent1>
        <a:srgbClr val="3EBAF1"/>
      </a:accent1>
      <a:accent2>
        <a:srgbClr val="3C3C3C"/>
      </a:accent2>
      <a:accent3>
        <a:srgbClr val="E76252"/>
      </a:accent3>
      <a:accent4>
        <a:srgbClr val="68AE64"/>
      </a:accent4>
      <a:accent5>
        <a:srgbClr val="3095C2"/>
      </a:accent5>
      <a:accent6>
        <a:srgbClr val="00A3A5"/>
      </a:accent6>
      <a:hlink>
        <a:srgbClr val="0067AB"/>
      </a:hlink>
      <a:folHlink>
        <a:srgbClr val="6464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91425" tIns="45713" rIns="91425" bIns="45713" rtlCol="0" anchor="ctr"/>
      <a:lstStyle>
        <a:defPPr algn="ctr">
          <a:defRPr sz="140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miter lim="800000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lIns="45643" tIns="22821" rIns="45643" bIns="22821"/>
      <a:lstStyle>
        <a:defPPr algn="l">
          <a:lnSpc>
            <a:spcPct val="90000"/>
          </a:lnSpc>
          <a:defRPr sz="1400" dirty="0" smtClean="0">
            <a:solidFill>
              <a:schemeClr val="accent2"/>
            </a:solidFill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uniper" id="{671EE046-4312-514A-9721-B4A7254D9328}" vid="{197F711C-84DF-114C-A580-EAB6259ABE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11874</TotalTime>
  <Words>1159</Words>
  <Application>Microsoft Macintosh PowerPoint</Application>
  <PresentationFormat>On-screen Show (16:9)</PresentationFormat>
  <Paragraphs>377</Paragraphs>
  <Slides>43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Calibri</vt:lpstr>
      <vt:lpstr>Consolas</vt:lpstr>
      <vt:lpstr>Gill Sans</vt:lpstr>
      <vt:lpstr>Wingdings</vt:lpstr>
      <vt:lpstr>Arial</vt:lpstr>
      <vt:lpstr>Courier New</vt:lpstr>
      <vt:lpstr>Juniper</vt:lpstr>
      <vt:lpstr>Ansible training</vt:lpstr>
      <vt:lpstr>RECAP</vt:lpstr>
      <vt:lpstr>GITHUB SETUP</vt:lpstr>
      <vt:lpstr>GITHUB SETUP</vt:lpstr>
      <vt:lpstr>GITHUB SETUP</vt:lpstr>
      <vt:lpstr>Groups</vt:lpstr>
      <vt:lpstr>Agenda</vt:lpstr>
      <vt:lpstr>YAML &amp; JINJA2 Basics</vt:lpstr>
      <vt:lpstr>PowerPoint Presentation</vt:lpstr>
      <vt:lpstr>PowerPoint Presentation</vt:lpstr>
      <vt:lpstr>Lab: Basic router config</vt:lpstr>
      <vt:lpstr>L3VPN Scenario</vt:lpstr>
      <vt:lpstr>L3VPN Scenario</vt:lpstr>
      <vt:lpstr>Demo topology</vt:lpstr>
      <vt:lpstr>Demo topology</vt:lpstr>
      <vt:lpstr>Basic router config: Hostname, Interfaces, Protocols</vt:lpstr>
      <vt:lpstr>Basic router config</vt:lpstr>
      <vt:lpstr>Basic router config</vt:lpstr>
      <vt:lpstr>Basic router config</vt:lpstr>
      <vt:lpstr>Basic router config</vt:lpstr>
      <vt:lpstr>Basic router config</vt:lpstr>
      <vt:lpstr>Lab: VPN config</vt:lpstr>
      <vt:lpstr>PowerPoint Presentation</vt:lpstr>
      <vt:lpstr>PowerPoint Presentation</vt:lpstr>
      <vt:lpstr>PowerPoint Presentation</vt:lpstr>
      <vt:lpstr>PowerPoint Presentation</vt:lpstr>
      <vt:lpstr>Dynamic variable generation</vt:lpstr>
      <vt:lpstr>PowerPoint Presentation</vt:lpstr>
      <vt:lpstr>Build router config</vt:lpstr>
      <vt:lpstr>Push router config</vt:lpstr>
      <vt:lpstr>Lab: Config verification (JSNAPy + Ansible)</vt:lpstr>
      <vt:lpstr>PowerPoint Presentation</vt:lpstr>
      <vt:lpstr>PowerPoint Presentation</vt:lpstr>
      <vt:lpstr>Github setup</vt:lpstr>
      <vt:lpstr>Summary &amp; References</vt:lpstr>
      <vt:lpstr>PowerPoint Presentation</vt:lpstr>
      <vt:lpstr>PowerPoint Presentation</vt:lpstr>
      <vt:lpstr>Lab resources</vt:lpstr>
      <vt:lpstr>Juniper modules for Ansible</vt:lpstr>
      <vt:lpstr>PowerPoint Presentation</vt:lpstr>
      <vt:lpstr>PowerPoint Presentation</vt:lpstr>
      <vt:lpstr>PowerPoint Presentation</vt:lpstr>
      <vt:lpstr>Step 2: Generate variables (Config &amp; testing)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Nitin Vig</dc:creator>
  <cp:lastModifiedBy>Nitin Vig</cp:lastModifiedBy>
  <cp:revision>252</cp:revision>
  <dcterms:created xsi:type="dcterms:W3CDTF">2017-02-09T02:44:24Z</dcterms:created>
  <dcterms:modified xsi:type="dcterms:W3CDTF">2017-07-18T03:49:13Z</dcterms:modified>
</cp:coreProperties>
</file>